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1"/>
  </p:sldMasterIdLst>
  <p:notesMasterIdLst>
    <p:notesMasterId r:id="rId33"/>
  </p:notesMasterIdLst>
  <p:handoutMasterIdLst>
    <p:handoutMasterId r:id="rId34"/>
  </p:handoutMasterIdLst>
  <p:sldIdLst>
    <p:sldId id="669" r:id="rId2"/>
    <p:sldId id="812" r:id="rId3"/>
    <p:sldId id="875" r:id="rId4"/>
    <p:sldId id="888" r:id="rId5"/>
    <p:sldId id="847" r:id="rId6"/>
    <p:sldId id="877" r:id="rId7"/>
    <p:sldId id="688" r:id="rId8"/>
    <p:sldId id="843" r:id="rId9"/>
    <p:sldId id="862" r:id="rId10"/>
    <p:sldId id="863" r:id="rId11"/>
    <p:sldId id="789" r:id="rId12"/>
    <p:sldId id="844" r:id="rId13"/>
    <p:sldId id="853" r:id="rId14"/>
    <p:sldId id="851" r:id="rId15"/>
    <p:sldId id="840" r:id="rId16"/>
    <p:sldId id="849" r:id="rId17"/>
    <p:sldId id="898" r:id="rId18"/>
    <p:sldId id="904" r:id="rId19"/>
    <p:sldId id="872" r:id="rId20"/>
    <p:sldId id="738" r:id="rId21"/>
    <p:sldId id="658" r:id="rId22"/>
    <p:sldId id="868" r:id="rId23"/>
    <p:sldId id="745" r:id="rId24"/>
    <p:sldId id="900" r:id="rId25"/>
    <p:sldId id="903" r:id="rId26"/>
    <p:sldId id="832" r:id="rId27"/>
    <p:sldId id="746" r:id="rId28"/>
    <p:sldId id="870" r:id="rId29"/>
    <p:sldId id="823" r:id="rId30"/>
    <p:sldId id="902" r:id="rId31"/>
    <p:sldId id="905" r:id="rId32"/>
  </p:sldIdLst>
  <p:sldSz cx="12188825" cy="6858000"/>
  <p:notesSz cx="9296400" cy="701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56" userDrawn="1">
          <p15:clr>
            <a:srgbClr val="A4A3A4"/>
          </p15:clr>
        </p15:guide>
        <p15:guide id="3" orient="horz" pos="144" userDrawn="1">
          <p15:clr>
            <a:srgbClr val="A4A3A4"/>
          </p15:clr>
        </p15:guide>
        <p15:guide id="4" pos="3839" userDrawn="1">
          <p15:clr>
            <a:srgbClr val="A4A3A4"/>
          </p15:clr>
        </p15:guide>
      </p15:sldGuideLst>
    </p:ext>
    <p:ext uri="{2D200454-40CA-4A62-9FC3-DE9A4176ACB9}">
      <p15:notesGuideLst xmlns:p15="http://schemas.microsoft.com/office/powerpoint/2012/main">
        <p15:guide id="1" orient="horz" pos="2975" userDrawn="1">
          <p15:clr>
            <a:srgbClr val="A4A3A4"/>
          </p15:clr>
        </p15:guide>
        <p15:guide id="2" pos="2208" userDrawn="1">
          <p15:clr>
            <a:srgbClr val="A4A3A4"/>
          </p15:clr>
        </p15:guide>
        <p15:guide id="3" orient="horz" pos="2209" userDrawn="1">
          <p15:clr>
            <a:srgbClr val="A4A3A4"/>
          </p15:clr>
        </p15:guide>
        <p15:guide id="4" pos="2928"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4B6"/>
    <a:srgbClr val="FFA3A5"/>
    <a:srgbClr val="9CD0FF"/>
    <a:srgbClr val="B6EC91"/>
    <a:srgbClr val="A9D18E"/>
    <a:srgbClr val="FF5457"/>
    <a:srgbClr val="30CA30"/>
    <a:srgbClr val="F3D9FF"/>
    <a:srgbClr val="EAC1FF"/>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252" autoAdjust="0"/>
    <p:restoredTop sz="91478" autoAdjust="0"/>
  </p:normalViewPr>
  <p:slideViewPr>
    <p:cSldViewPr snapToGrid="0">
      <p:cViewPr varScale="1">
        <p:scale>
          <a:sx n="79" d="100"/>
          <a:sy n="79" d="100"/>
        </p:scale>
        <p:origin x="207" y="42"/>
      </p:cViewPr>
      <p:guideLst>
        <p:guide orient="horz" pos="456"/>
        <p:guide orient="horz" pos="144"/>
        <p:guide pos="3839"/>
      </p:guideLst>
    </p:cSldViewPr>
  </p:slideViewPr>
  <p:outlineViewPr>
    <p:cViewPr>
      <p:scale>
        <a:sx n="33" d="100"/>
        <a:sy n="33" d="100"/>
      </p:scale>
      <p:origin x="38" y="11933"/>
    </p:cViewPr>
  </p:outlineViewPr>
  <p:notesTextViewPr>
    <p:cViewPr>
      <p:scale>
        <a:sx n="100" d="100"/>
        <a:sy n="100" d="100"/>
      </p:scale>
      <p:origin x="0" y="0"/>
    </p:cViewPr>
  </p:notesTextViewPr>
  <p:sorterViewPr>
    <p:cViewPr>
      <p:scale>
        <a:sx n="80" d="100"/>
        <a:sy n="80" d="100"/>
      </p:scale>
      <p:origin x="0" y="-255"/>
    </p:cViewPr>
  </p:sorterViewPr>
  <p:notesViewPr>
    <p:cSldViewPr snapToGrid="0" showGuides="1">
      <p:cViewPr varScale="1">
        <p:scale>
          <a:sx n="97" d="100"/>
          <a:sy n="97" d="100"/>
        </p:scale>
        <p:origin x="-3540" y="-114"/>
      </p:cViewPr>
      <p:guideLst>
        <p:guide orient="horz" pos="2975"/>
        <p:guide pos="2208"/>
        <p:guide orient="horz" pos="2209"/>
        <p:guide pos="292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em24006\Documents\My%20Talks\expanded_ipbl_benchmarks%20(2).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scatterChart>
        <c:scatterStyle val="smoothMarker"/>
        <c:varyColors val="0"/>
        <c:ser>
          <c:idx val="1"/>
          <c:order val="0"/>
          <c:tx>
            <c:v>Total Time</c:v>
          </c:tx>
          <c:spPr>
            <a:ln w="19050" cap="rnd">
              <a:solidFill>
                <a:schemeClr val="accent5"/>
              </a:solidFill>
              <a:round/>
            </a:ln>
            <a:effectLst/>
          </c:spPr>
          <c:marker>
            <c:symbol val="circle"/>
            <c:size val="10"/>
            <c:spPr>
              <a:solidFill>
                <a:schemeClr val="accent5"/>
              </a:solidFill>
              <a:ln w="9525">
                <a:solidFill>
                  <a:schemeClr val="accent5"/>
                </a:solidFill>
              </a:ln>
              <a:effectLst/>
            </c:spPr>
          </c:marker>
          <c:xVal>
            <c:numRef>
              <c:f>expanded_ipbl_benchmarks!$A$20:$A$28</c:f>
              <c:numCache>
                <c:formatCode>General</c:formatCode>
                <c:ptCount val="9"/>
                <c:pt idx="0">
                  <c:v>12</c:v>
                </c:pt>
                <c:pt idx="1">
                  <c:v>24</c:v>
                </c:pt>
                <c:pt idx="2">
                  <c:v>48</c:v>
                </c:pt>
                <c:pt idx="3">
                  <c:v>96</c:v>
                </c:pt>
                <c:pt idx="4">
                  <c:v>192</c:v>
                </c:pt>
                <c:pt idx="5">
                  <c:v>384</c:v>
                </c:pt>
                <c:pt idx="6">
                  <c:v>768</c:v>
                </c:pt>
                <c:pt idx="7">
                  <c:v>1536</c:v>
                </c:pt>
                <c:pt idx="8">
                  <c:v>3072</c:v>
                </c:pt>
              </c:numCache>
            </c:numRef>
          </c:xVal>
          <c:yVal>
            <c:numRef>
              <c:f>expanded_ipbl_benchmarks!$F$20:$F$28</c:f>
              <c:numCache>
                <c:formatCode>General</c:formatCode>
                <c:ptCount val="9"/>
                <c:pt idx="0">
                  <c:v>4.433666666666667E-2</c:v>
                </c:pt>
                <c:pt idx="1">
                  <c:v>5.9403333333333336E-2</c:v>
                </c:pt>
                <c:pt idx="2">
                  <c:v>7.4519999999999989E-2</c:v>
                </c:pt>
                <c:pt idx="3">
                  <c:v>0.15133833333333332</c:v>
                </c:pt>
                <c:pt idx="4">
                  <c:v>0.30672166666666667</c:v>
                </c:pt>
                <c:pt idx="5">
                  <c:v>0.542825</c:v>
                </c:pt>
                <c:pt idx="6">
                  <c:v>1.1928449999999999</c:v>
                </c:pt>
                <c:pt idx="7">
                  <c:v>3.8985516666666666</c:v>
                </c:pt>
                <c:pt idx="8">
                  <c:v>9.6607722216666669</c:v>
                </c:pt>
              </c:numCache>
            </c:numRef>
          </c:yVal>
          <c:smooth val="1"/>
          <c:extLst>
            <c:ext xmlns:c16="http://schemas.microsoft.com/office/drawing/2014/chart" uri="{C3380CC4-5D6E-409C-BE32-E72D297353CC}">
              <c16:uniqueId val="{00000000-6AD9-410C-BEA0-28300230F299}"/>
            </c:ext>
          </c:extLst>
        </c:ser>
        <c:ser>
          <c:idx val="0"/>
          <c:order val="1"/>
          <c:tx>
            <c:v>Online Time Only</c:v>
          </c:tx>
          <c:spPr>
            <a:ln w="19050" cap="rnd">
              <a:solidFill>
                <a:schemeClr val="accent6"/>
              </a:solidFill>
              <a:round/>
            </a:ln>
            <a:effectLst/>
          </c:spPr>
          <c:marker>
            <c:symbol val="circle"/>
            <c:size val="10"/>
            <c:spPr>
              <a:solidFill>
                <a:schemeClr val="accent6"/>
              </a:solidFill>
              <a:ln w="9525">
                <a:solidFill>
                  <a:schemeClr val="accent6"/>
                </a:solidFill>
              </a:ln>
              <a:effectLst/>
            </c:spPr>
          </c:marker>
          <c:xVal>
            <c:numRef>
              <c:f>expanded_ipbl_benchmarks!$A$20:$A$28</c:f>
              <c:numCache>
                <c:formatCode>General</c:formatCode>
                <c:ptCount val="9"/>
                <c:pt idx="0">
                  <c:v>12</c:v>
                </c:pt>
                <c:pt idx="1">
                  <c:v>24</c:v>
                </c:pt>
                <c:pt idx="2">
                  <c:v>48</c:v>
                </c:pt>
                <c:pt idx="3">
                  <c:v>96</c:v>
                </c:pt>
                <c:pt idx="4">
                  <c:v>192</c:v>
                </c:pt>
                <c:pt idx="5">
                  <c:v>384</c:v>
                </c:pt>
                <c:pt idx="6">
                  <c:v>768</c:v>
                </c:pt>
                <c:pt idx="7">
                  <c:v>1536</c:v>
                </c:pt>
                <c:pt idx="8">
                  <c:v>3072</c:v>
                </c:pt>
              </c:numCache>
            </c:numRef>
          </c:xVal>
          <c:yVal>
            <c:numRef>
              <c:f>expanded_ipbl_benchmarks!$E$20:$E$28</c:f>
              <c:numCache>
                <c:formatCode>General</c:formatCode>
                <c:ptCount val="9"/>
                <c:pt idx="0">
                  <c:v>4.2720000000000001E-2</c:v>
                </c:pt>
                <c:pt idx="1">
                  <c:v>4.6185000000000004E-2</c:v>
                </c:pt>
                <c:pt idx="2">
                  <c:v>5.5995000000000003E-2</c:v>
                </c:pt>
                <c:pt idx="3">
                  <c:v>6.606833333333334E-2</c:v>
                </c:pt>
                <c:pt idx="4">
                  <c:v>9.9720000000000003E-2</c:v>
                </c:pt>
                <c:pt idx="5">
                  <c:v>0.18483833333333333</c:v>
                </c:pt>
                <c:pt idx="6">
                  <c:v>0.38655</c:v>
                </c:pt>
                <c:pt idx="7">
                  <c:v>1.4503716666666666</c:v>
                </c:pt>
                <c:pt idx="8">
                  <c:v>3.6837333333333335</c:v>
                </c:pt>
              </c:numCache>
            </c:numRef>
          </c:yVal>
          <c:smooth val="1"/>
          <c:extLst>
            <c:ext xmlns:c16="http://schemas.microsoft.com/office/drawing/2014/chart" uri="{C3380CC4-5D6E-409C-BE32-E72D297353CC}">
              <c16:uniqueId val="{00000001-6AD9-410C-BEA0-28300230F299}"/>
            </c:ext>
          </c:extLst>
        </c:ser>
        <c:dLbls>
          <c:showLegendKey val="0"/>
          <c:showVal val="0"/>
          <c:showCatName val="0"/>
          <c:showSerName val="0"/>
          <c:showPercent val="0"/>
          <c:showBubbleSize val="0"/>
        </c:dLbls>
        <c:axId val="414917272"/>
        <c:axId val="429019072"/>
      </c:scatterChart>
      <c:valAx>
        <c:axId val="41491727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600" b="1" dirty="0">
                    <a:latin typeface="Arial" panose="020B0604020202020204" pitchFamily="34" charset="0"/>
                    <a:cs typeface="Arial" panose="020B0604020202020204" pitchFamily="34" charset="0"/>
                  </a:rPr>
                  <a:t>Total Number of Inputs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429019072"/>
        <c:crosses val="autoZero"/>
        <c:crossBetween val="midCat"/>
      </c:valAx>
      <c:valAx>
        <c:axId val="429019072"/>
        <c:scaling>
          <c:orientation val="minMax"/>
          <c:max val="1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600" b="1"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600" b="1" dirty="0">
                    <a:latin typeface="Arial" panose="020B0604020202020204" pitchFamily="34" charset="0"/>
                    <a:cs typeface="Arial" panose="020B0604020202020204" pitchFamily="34" charset="0"/>
                  </a:rPr>
                  <a:t>Running Time (min)</a:t>
                </a:r>
              </a:p>
            </c:rich>
          </c:tx>
          <c:overlay val="0"/>
          <c:spPr>
            <a:noFill/>
            <a:ln>
              <a:noFill/>
            </a:ln>
            <a:effectLst/>
          </c:spPr>
          <c:txPr>
            <a:bodyPr rot="-5400000" spcFirstLastPara="1" vertOverflow="ellipsis" vert="horz" wrap="square" anchor="ctr" anchorCtr="1"/>
            <a:lstStyle/>
            <a:p>
              <a:pPr>
                <a:defRPr sz="1600" b="1"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414917272"/>
        <c:crosses val="autoZero"/>
        <c:crossBetween val="midCat"/>
        <c:majorUnit val="1"/>
        <c:minorUnit val="1"/>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1"/>
            <a:ext cx="4029282" cy="35052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265015" y="1"/>
            <a:ext cx="4029282" cy="350520"/>
          </a:xfrm>
          <a:prstGeom prst="rect">
            <a:avLst/>
          </a:prstGeom>
        </p:spPr>
        <p:txBody>
          <a:bodyPr vert="horz" lIns="91440" tIns="45720" rIns="91440" bIns="45720" rtlCol="0"/>
          <a:lstStyle>
            <a:lvl1pPr algn="r">
              <a:defRPr sz="1200"/>
            </a:lvl1pPr>
          </a:lstStyle>
          <a:p>
            <a:fld id="{2151C11E-1A00-48AF-8C08-97C362C67874}" type="datetimeFigureOut">
              <a:rPr lang="en-US" smtClean="0"/>
              <a:pPr/>
              <a:t>9/30/2020</a:t>
            </a:fld>
            <a:endParaRPr lang="en-US"/>
          </a:p>
        </p:txBody>
      </p:sp>
      <p:sp>
        <p:nvSpPr>
          <p:cNvPr id="4" name="Footer Placeholder 3"/>
          <p:cNvSpPr>
            <a:spLocks noGrp="1"/>
          </p:cNvSpPr>
          <p:nvPr>
            <p:ph type="ftr" sz="quarter" idx="2"/>
          </p:nvPr>
        </p:nvSpPr>
        <p:spPr>
          <a:xfrm>
            <a:off x="2" y="6658680"/>
            <a:ext cx="4029282" cy="35052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265015" y="6658680"/>
            <a:ext cx="4029282" cy="350520"/>
          </a:xfrm>
          <a:prstGeom prst="rect">
            <a:avLst/>
          </a:prstGeom>
        </p:spPr>
        <p:txBody>
          <a:bodyPr vert="horz" lIns="91440" tIns="45720" rIns="91440" bIns="45720" rtlCol="0" anchor="b"/>
          <a:lstStyle>
            <a:lvl1pPr algn="r">
              <a:defRPr sz="1200"/>
            </a:lvl1pPr>
          </a:lstStyle>
          <a:p>
            <a:fld id="{2AFFDF9B-F3F5-4382-A25B-4EAA3B410B8E}" type="slidenum">
              <a:rPr lang="en-US" smtClean="0"/>
              <a:pPr/>
              <a:t>‹#›</a:t>
            </a:fld>
            <a:endParaRPr lang="en-US"/>
          </a:p>
        </p:txBody>
      </p:sp>
    </p:spTree>
    <p:extLst>
      <p:ext uri="{BB962C8B-B14F-4D97-AF65-F5344CB8AC3E}">
        <p14:creationId xmlns:p14="http://schemas.microsoft.com/office/powerpoint/2010/main" val="4098895120"/>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3.tiff>
</file>

<file path=ppt/media/image15.tiff>
</file>

<file path=ppt/media/image16.png>
</file>

<file path=ppt/media/image17.png>
</file>

<file path=ppt/media/image18.png>
</file>

<file path=ppt/media/image19.png>
</file>

<file path=ppt/media/image2.png>
</file>

<file path=ppt/media/image20.png>
</file>

<file path=ppt/media/image21.png>
</file>

<file path=ppt/media/image22.tiff>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jpg>
</file>

<file path=ppt/media/image36.jpg>
</file>

<file path=ppt/media/image37.png>
</file>

<file path=ppt/media/image4.jpeg>
</file>

<file path=ppt/media/image41.jpg>
</file>

<file path=ppt/media/image42.png>
</file>

<file path=ppt/media/image43.tiff>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28440" cy="350520"/>
          </a:xfrm>
          <a:prstGeom prst="rect">
            <a:avLst/>
          </a:prstGeom>
        </p:spPr>
        <p:txBody>
          <a:bodyPr vert="horz" lIns="93018" tIns="46510" rIns="93018" bIns="46510" rtlCol="0"/>
          <a:lstStyle>
            <a:lvl1pPr algn="l">
              <a:defRPr sz="1200">
                <a:latin typeface="Arial" pitchFamily="34" charset="0"/>
              </a:defRPr>
            </a:lvl1pPr>
          </a:lstStyle>
          <a:p>
            <a:endParaRPr lang="en-US" dirty="0"/>
          </a:p>
        </p:txBody>
      </p:sp>
      <p:sp>
        <p:nvSpPr>
          <p:cNvPr id="3" name="Date Placeholder 2"/>
          <p:cNvSpPr>
            <a:spLocks noGrp="1"/>
          </p:cNvSpPr>
          <p:nvPr>
            <p:ph type="dt" idx="1"/>
          </p:nvPr>
        </p:nvSpPr>
        <p:spPr>
          <a:xfrm>
            <a:off x="5265810" y="1"/>
            <a:ext cx="4028440" cy="350520"/>
          </a:xfrm>
          <a:prstGeom prst="rect">
            <a:avLst/>
          </a:prstGeom>
        </p:spPr>
        <p:txBody>
          <a:bodyPr vert="horz" lIns="93018" tIns="46510" rIns="93018" bIns="46510" rtlCol="0"/>
          <a:lstStyle>
            <a:lvl1pPr algn="r">
              <a:defRPr sz="1200">
                <a:latin typeface="Arial" pitchFamily="34" charset="0"/>
              </a:defRPr>
            </a:lvl1pPr>
          </a:lstStyle>
          <a:p>
            <a:fld id="{8C7BB64C-82E2-466C-9C50-B2DA6307AB11}" type="datetimeFigureOut">
              <a:rPr lang="en-US" smtClean="0"/>
              <a:pPr/>
              <a:t>9/30/2020</a:t>
            </a:fld>
            <a:endParaRPr lang="en-US" dirty="0"/>
          </a:p>
        </p:txBody>
      </p:sp>
      <p:sp>
        <p:nvSpPr>
          <p:cNvPr id="4" name="Slide Image Placeholder 3"/>
          <p:cNvSpPr>
            <a:spLocks noGrp="1" noRot="1" noChangeAspect="1"/>
          </p:cNvSpPr>
          <p:nvPr>
            <p:ph type="sldImg" idx="2"/>
          </p:nvPr>
        </p:nvSpPr>
        <p:spPr>
          <a:xfrm>
            <a:off x="2311400" y="527050"/>
            <a:ext cx="4673600" cy="2628900"/>
          </a:xfrm>
          <a:prstGeom prst="rect">
            <a:avLst/>
          </a:prstGeom>
          <a:noFill/>
          <a:ln w="12700">
            <a:solidFill>
              <a:prstClr val="black"/>
            </a:solidFill>
          </a:ln>
        </p:spPr>
        <p:txBody>
          <a:bodyPr vert="horz" lIns="93018" tIns="46510" rIns="93018" bIns="46510" rtlCol="0" anchor="ctr"/>
          <a:lstStyle/>
          <a:p>
            <a:endParaRPr lang="en-US" dirty="0"/>
          </a:p>
        </p:txBody>
      </p:sp>
      <p:sp>
        <p:nvSpPr>
          <p:cNvPr id="5" name="Notes Placeholder 4"/>
          <p:cNvSpPr>
            <a:spLocks noGrp="1"/>
          </p:cNvSpPr>
          <p:nvPr>
            <p:ph type="body" sz="quarter" idx="3"/>
          </p:nvPr>
        </p:nvSpPr>
        <p:spPr>
          <a:xfrm>
            <a:off x="929640" y="3329940"/>
            <a:ext cx="7437120" cy="3154680"/>
          </a:xfrm>
          <a:prstGeom prst="rect">
            <a:avLst/>
          </a:prstGeom>
        </p:spPr>
        <p:txBody>
          <a:bodyPr vert="horz" lIns="93018" tIns="46510" rIns="93018" bIns="4651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6658664"/>
            <a:ext cx="4028440" cy="350520"/>
          </a:xfrm>
          <a:prstGeom prst="rect">
            <a:avLst/>
          </a:prstGeom>
        </p:spPr>
        <p:txBody>
          <a:bodyPr vert="horz" lIns="93018" tIns="46510" rIns="93018" bIns="46510" rtlCol="0" anchor="b"/>
          <a:lstStyle>
            <a:lvl1pPr algn="l">
              <a:defRPr sz="1200">
                <a:latin typeface="Arial" pitchFamily="34" charset="0"/>
              </a:defRPr>
            </a:lvl1pPr>
          </a:lstStyle>
          <a:p>
            <a:endParaRPr lang="en-US" dirty="0"/>
          </a:p>
        </p:txBody>
      </p:sp>
      <p:sp>
        <p:nvSpPr>
          <p:cNvPr id="7" name="Slide Number Placeholder 6"/>
          <p:cNvSpPr>
            <a:spLocks noGrp="1"/>
          </p:cNvSpPr>
          <p:nvPr>
            <p:ph type="sldNum" sz="quarter" idx="5"/>
          </p:nvPr>
        </p:nvSpPr>
        <p:spPr>
          <a:xfrm>
            <a:off x="5265810" y="6658664"/>
            <a:ext cx="4028440" cy="350520"/>
          </a:xfrm>
          <a:prstGeom prst="rect">
            <a:avLst/>
          </a:prstGeom>
        </p:spPr>
        <p:txBody>
          <a:bodyPr vert="horz" lIns="93018" tIns="46510" rIns="93018" bIns="46510" rtlCol="0" anchor="b"/>
          <a:lstStyle>
            <a:lvl1pPr algn="r">
              <a:defRPr sz="1200">
                <a:latin typeface="Arial" pitchFamily="34" charset="0"/>
              </a:defRPr>
            </a:lvl1pPr>
          </a:lstStyle>
          <a:p>
            <a:fld id="{A778FBA5-F957-4CE9-A734-9CFA9C4F5603}" type="slidenum">
              <a:rPr lang="en-US" smtClean="0"/>
              <a:pPr/>
              <a:t>‹#›</a:t>
            </a:fld>
            <a:endParaRPr lang="en-US" dirty="0"/>
          </a:p>
        </p:txBody>
      </p:sp>
    </p:spTree>
    <p:extLst>
      <p:ext uri="{BB962C8B-B14F-4D97-AF65-F5344CB8AC3E}">
        <p14:creationId xmlns:p14="http://schemas.microsoft.com/office/powerpoint/2010/main" val="18238023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itchFamily="34" charset="0"/>
        <a:ea typeface="+mn-ea"/>
        <a:cs typeface="+mn-cs"/>
      </a:defRPr>
    </a:lvl1pPr>
    <a:lvl2pPr marL="457200" algn="l" defTabSz="914400" rtl="0" eaLnBrk="1" latinLnBrk="0" hangingPunct="1">
      <a:defRPr sz="1200" kern="1200">
        <a:solidFill>
          <a:schemeClr val="tx1"/>
        </a:solidFill>
        <a:latin typeface="Arial" pitchFamily="34" charset="0"/>
        <a:ea typeface="+mn-ea"/>
        <a:cs typeface="+mn-cs"/>
      </a:defRPr>
    </a:lvl2pPr>
    <a:lvl3pPr marL="914400" algn="l" defTabSz="914400" rtl="0" eaLnBrk="1" latinLnBrk="0" hangingPunct="1">
      <a:defRPr sz="1200" kern="1200">
        <a:solidFill>
          <a:schemeClr val="tx1"/>
        </a:solidFill>
        <a:latin typeface="Arial" pitchFamily="34" charset="0"/>
        <a:ea typeface="+mn-ea"/>
        <a:cs typeface="+mn-cs"/>
      </a:defRPr>
    </a:lvl3pPr>
    <a:lvl4pPr marL="1371600" algn="l" defTabSz="914400" rtl="0" eaLnBrk="1" latinLnBrk="0" hangingPunct="1">
      <a:defRPr sz="1200" kern="1200">
        <a:solidFill>
          <a:schemeClr val="tx1"/>
        </a:solidFill>
        <a:latin typeface="Arial" pitchFamily="34" charset="0"/>
        <a:ea typeface="+mn-ea"/>
        <a:cs typeface="+mn-cs"/>
      </a:defRPr>
    </a:lvl4pPr>
    <a:lvl5pPr marL="1828800" algn="l" defTabSz="914400" rtl="0" eaLnBrk="1" latinLnBrk="0" hangingPunct="1">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5"/>
          <p:cNvSpPr>
            <a:spLocks noGrp="1" noChangeArrowheads="1"/>
          </p:cNvSpPr>
          <p:nvPr>
            <p:ph type="sldNum" sz="quarter" idx="5"/>
          </p:nvPr>
        </p:nvSpPr>
        <p:spPr>
          <a:ln/>
        </p:spPr>
        <p:txBody>
          <a:bodyPr/>
          <a:lstStyle/>
          <a:p>
            <a:fld id="{538FCF78-6F42-DD47-BFB7-03FB0C2A10DA}" type="slidenum">
              <a:rPr lang="en-US" altLang="en-US"/>
              <a:pPr/>
              <a:t>1</a:t>
            </a:fld>
            <a:endParaRPr lang="en-US" altLang="en-US"/>
          </a:p>
        </p:txBody>
      </p:sp>
      <p:sp>
        <p:nvSpPr>
          <p:cNvPr id="5122" name="Rectangle 2"/>
          <p:cNvSpPr>
            <a:spLocks noChangeArrowheads="1"/>
          </p:cNvSpPr>
          <p:nvPr/>
        </p:nvSpPr>
        <p:spPr bwMode="auto">
          <a:xfrm>
            <a:off x="5151335" y="0"/>
            <a:ext cx="3942970" cy="344774"/>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5123" name="Rectangle 3"/>
          <p:cNvSpPr>
            <a:spLocks noChangeArrowheads="1"/>
          </p:cNvSpPr>
          <p:nvPr/>
        </p:nvSpPr>
        <p:spPr bwMode="auto">
          <a:xfrm>
            <a:off x="5151335" y="6550702"/>
            <a:ext cx="3942970" cy="344774"/>
          </a:xfrm>
          <a:prstGeom prst="rect">
            <a:avLst/>
          </a:prstGeom>
          <a:noFill/>
          <a:ln w="9525">
            <a:noFill/>
            <a:miter lim="800000"/>
            <a:headEnd/>
            <a:tailEnd/>
          </a:ln>
          <a:effectLst/>
        </p:spPr>
        <p:txBody>
          <a:bodyPr lIns="19050" tIns="0" rIns="19050" bIns="0" anchor="b">
            <a:prstTxWarp prst="textNoShape">
              <a:avLst/>
            </a:prstTxWarp>
          </a:bodyPr>
          <a:lstStyle/>
          <a:p>
            <a:pPr algn="r"/>
            <a:r>
              <a:rPr lang="en-US" altLang="en-US" sz="1000" i="1">
                <a:latin typeface="Times New Roman" pitchFamily="-110" charset="0"/>
              </a:rPr>
              <a:t>1</a:t>
            </a:r>
          </a:p>
        </p:txBody>
      </p:sp>
      <p:sp>
        <p:nvSpPr>
          <p:cNvPr id="5124" name="Rectangle 4"/>
          <p:cNvSpPr>
            <a:spLocks noChangeArrowheads="1"/>
          </p:cNvSpPr>
          <p:nvPr/>
        </p:nvSpPr>
        <p:spPr bwMode="auto">
          <a:xfrm>
            <a:off x="0" y="6550702"/>
            <a:ext cx="3940865" cy="344774"/>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5125" name="Rectangle 5"/>
          <p:cNvSpPr>
            <a:spLocks noChangeArrowheads="1"/>
          </p:cNvSpPr>
          <p:nvPr/>
        </p:nvSpPr>
        <p:spPr bwMode="auto">
          <a:xfrm>
            <a:off x="0" y="0"/>
            <a:ext cx="3940865" cy="344774"/>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5126" name="Rectangle 6"/>
          <p:cNvSpPr>
            <a:spLocks noChangeArrowheads="1"/>
          </p:cNvSpPr>
          <p:nvPr/>
        </p:nvSpPr>
        <p:spPr bwMode="auto">
          <a:xfrm>
            <a:off x="5149229" y="0"/>
            <a:ext cx="3945076" cy="344774"/>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5127" name="Rectangle 7"/>
          <p:cNvSpPr>
            <a:spLocks noChangeArrowheads="1"/>
          </p:cNvSpPr>
          <p:nvPr/>
        </p:nvSpPr>
        <p:spPr bwMode="auto">
          <a:xfrm>
            <a:off x="5149229" y="6550702"/>
            <a:ext cx="3945076" cy="344774"/>
          </a:xfrm>
          <a:prstGeom prst="rect">
            <a:avLst/>
          </a:prstGeom>
          <a:noFill/>
          <a:ln w="9525">
            <a:noFill/>
            <a:miter lim="800000"/>
            <a:headEnd/>
            <a:tailEnd/>
          </a:ln>
          <a:effectLst/>
        </p:spPr>
        <p:txBody>
          <a:bodyPr lIns="19050" tIns="0" rIns="19050" bIns="0" anchor="b">
            <a:prstTxWarp prst="textNoShape">
              <a:avLst/>
            </a:prstTxWarp>
          </a:bodyPr>
          <a:lstStyle/>
          <a:p>
            <a:pPr algn="r"/>
            <a:r>
              <a:rPr lang="en-US" altLang="en-US" sz="1000" i="1">
                <a:latin typeface="Times New Roman" pitchFamily="-110" charset="0"/>
              </a:rPr>
              <a:t>1</a:t>
            </a:r>
          </a:p>
        </p:txBody>
      </p:sp>
      <p:sp>
        <p:nvSpPr>
          <p:cNvPr id="5128" name="Rectangle 8"/>
          <p:cNvSpPr>
            <a:spLocks noChangeArrowheads="1"/>
          </p:cNvSpPr>
          <p:nvPr/>
        </p:nvSpPr>
        <p:spPr bwMode="auto">
          <a:xfrm>
            <a:off x="0" y="6550702"/>
            <a:ext cx="3940865" cy="344774"/>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5129" name="Rectangle 9"/>
          <p:cNvSpPr>
            <a:spLocks noChangeArrowheads="1"/>
          </p:cNvSpPr>
          <p:nvPr/>
        </p:nvSpPr>
        <p:spPr bwMode="auto">
          <a:xfrm>
            <a:off x="0" y="0"/>
            <a:ext cx="3940865" cy="344774"/>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5130" name="Rectangle 10"/>
          <p:cNvSpPr>
            <a:spLocks noGrp="1" noRot="1" noChangeAspect="1" noChangeArrowheads="1" noTextEdit="1"/>
          </p:cNvSpPr>
          <p:nvPr>
            <p:ph type="sldImg"/>
          </p:nvPr>
        </p:nvSpPr>
        <p:spPr>
          <a:xfrm>
            <a:off x="2257425" y="522288"/>
            <a:ext cx="4579938" cy="2576512"/>
          </a:xfrm>
          <a:ln cap="flat"/>
        </p:spPr>
      </p:sp>
      <p:sp>
        <p:nvSpPr>
          <p:cNvPr id="5131" name="Rectangle 11"/>
          <p:cNvSpPr>
            <a:spLocks noGrp="1" noChangeArrowheads="1"/>
          </p:cNvSpPr>
          <p:nvPr>
            <p:ph type="body" idx="1"/>
          </p:nvPr>
        </p:nvSpPr>
        <p:spPr>
          <a:ln/>
        </p:spPr>
        <p:txBody>
          <a:bodyPr>
            <a:normAutofit/>
          </a:bodyPr>
          <a:lstStyle/>
          <a:p>
            <a:endParaRPr lang="en-US" altLang="en-US" baseline="0" dirty="0"/>
          </a:p>
        </p:txBody>
      </p:sp>
    </p:spTree>
    <p:extLst>
      <p:ext uri="{BB962C8B-B14F-4D97-AF65-F5344CB8AC3E}">
        <p14:creationId xmlns:p14="http://schemas.microsoft.com/office/powerpoint/2010/main" val="17348244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30421329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31757394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7596525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23402834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17166683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19914095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11437637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21582896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23659549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40422096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5D3B4F25-B091-A84E-9705-BC8EE475EEF1}" type="slidenum">
              <a:rPr lang="en-US" smtClean="0"/>
              <a:t>2</a:t>
            </a:fld>
            <a:endParaRPr lang="en-US" dirty="0"/>
          </a:p>
        </p:txBody>
      </p:sp>
    </p:spTree>
    <p:extLst>
      <p:ext uri="{BB962C8B-B14F-4D97-AF65-F5344CB8AC3E}">
        <p14:creationId xmlns:p14="http://schemas.microsoft.com/office/powerpoint/2010/main" val="1340569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20</a:t>
            </a:fld>
            <a:endParaRPr lang="en-US" altLang="en-US" dirty="0"/>
          </a:p>
        </p:txBody>
      </p:sp>
    </p:spTree>
    <p:extLst>
      <p:ext uri="{BB962C8B-B14F-4D97-AF65-F5344CB8AC3E}">
        <p14:creationId xmlns:p14="http://schemas.microsoft.com/office/powerpoint/2010/main" val="35103029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endParaRPr lang="en-US" baseline="0"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21</a:t>
            </a:fld>
            <a:endParaRPr lang="en-US" altLang="en-US" dirty="0"/>
          </a:p>
        </p:txBody>
      </p:sp>
    </p:spTree>
    <p:extLst>
      <p:ext uri="{BB962C8B-B14F-4D97-AF65-F5344CB8AC3E}">
        <p14:creationId xmlns:p14="http://schemas.microsoft.com/office/powerpoint/2010/main" val="1322445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22</a:t>
            </a:fld>
            <a:endParaRPr lang="en-US" altLang="en-US" dirty="0"/>
          </a:p>
        </p:txBody>
      </p:sp>
    </p:spTree>
    <p:extLst>
      <p:ext uri="{BB962C8B-B14F-4D97-AF65-F5344CB8AC3E}">
        <p14:creationId xmlns:p14="http://schemas.microsoft.com/office/powerpoint/2010/main" val="31054291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23</a:t>
            </a:fld>
            <a:endParaRPr lang="en-US" altLang="en-US" dirty="0"/>
          </a:p>
        </p:txBody>
      </p:sp>
    </p:spTree>
    <p:extLst>
      <p:ext uri="{BB962C8B-B14F-4D97-AF65-F5344CB8AC3E}">
        <p14:creationId xmlns:p14="http://schemas.microsoft.com/office/powerpoint/2010/main" val="7240949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24</a:t>
            </a:fld>
            <a:endParaRPr lang="en-US" altLang="en-US"/>
          </a:p>
        </p:txBody>
      </p:sp>
    </p:spTree>
    <p:extLst>
      <p:ext uri="{BB962C8B-B14F-4D97-AF65-F5344CB8AC3E}">
        <p14:creationId xmlns:p14="http://schemas.microsoft.com/office/powerpoint/2010/main" val="9269478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p:txBody>
      </p:sp>
      <p:sp>
        <p:nvSpPr>
          <p:cNvPr id="4" name="Slide Number Placeholder 3"/>
          <p:cNvSpPr>
            <a:spLocks noGrp="1"/>
          </p:cNvSpPr>
          <p:nvPr>
            <p:ph type="sldNum" sz="quarter" idx="10"/>
          </p:nvPr>
        </p:nvSpPr>
        <p:spPr/>
        <p:txBody>
          <a:bodyPr/>
          <a:lstStyle/>
          <a:p>
            <a:fld id="{A778FBA5-F957-4CE9-A734-9CFA9C4F5603}" type="slidenum">
              <a:rPr lang="en-US" smtClean="0"/>
              <a:pPr/>
              <a:t>25</a:t>
            </a:fld>
            <a:endParaRPr lang="en-US" dirty="0"/>
          </a:p>
        </p:txBody>
      </p:sp>
    </p:spTree>
    <p:extLst>
      <p:ext uri="{BB962C8B-B14F-4D97-AF65-F5344CB8AC3E}">
        <p14:creationId xmlns:p14="http://schemas.microsoft.com/office/powerpoint/2010/main" val="20945642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26</a:t>
            </a:fld>
            <a:endParaRPr lang="en-US" altLang="en-US" dirty="0"/>
          </a:p>
        </p:txBody>
      </p:sp>
    </p:spTree>
    <p:extLst>
      <p:ext uri="{BB962C8B-B14F-4D97-AF65-F5344CB8AC3E}">
        <p14:creationId xmlns:p14="http://schemas.microsoft.com/office/powerpoint/2010/main" val="31296920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27</a:t>
            </a:fld>
            <a:endParaRPr lang="en-US" altLang="en-US" dirty="0"/>
          </a:p>
        </p:txBody>
      </p:sp>
    </p:spTree>
    <p:extLst>
      <p:ext uri="{BB962C8B-B14F-4D97-AF65-F5344CB8AC3E}">
        <p14:creationId xmlns:p14="http://schemas.microsoft.com/office/powerpoint/2010/main" val="24192950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28</a:t>
            </a:fld>
            <a:endParaRPr lang="en-US" altLang="en-US"/>
          </a:p>
        </p:txBody>
      </p:sp>
    </p:spTree>
    <p:extLst>
      <p:ext uri="{BB962C8B-B14F-4D97-AF65-F5344CB8AC3E}">
        <p14:creationId xmlns:p14="http://schemas.microsoft.com/office/powerpoint/2010/main" val="8043922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29</a:t>
            </a:fld>
            <a:endParaRPr lang="en-US" altLang="en-US" dirty="0"/>
          </a:p>
        </p:txBody>
      </p:sp>
    </p:spTree>
    <p:extLst>
      <p:ext uri="{BB962C8B-B14F-4D97-AF65-F5344CB8AC3E}">
        <p14:creationId xmlns:p14="http://schemas.microsoft.com/office/powerpoint/2010/main" val="1104905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5D3B4F25-B091-A84E-9705-BC8EE475EEF1}" type="slidenum">
              <a:rPr lang="en-US" smtClean="0"/>
              <a:t>3</a:t>
            </a:fld>
            <a:endParaRPr lang="en-US" dirty="0"/>
          </a:p>
        </p:txBody>
      </p:sp>
    </p:spTree>
    <p:extLst>
      <p:ext uri="{BB962C8B-B14F-4D97-AF65-F5344CB8AC3E}">
        <p14:creationId xmlns:p14="http://schemas.microsoft.com/office/powerpoint/2010/main" val="28670585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30</a:t>
            </a:fld>
            <a:endParaRPr lang="en-US" altLang="en-US" dirty="0"/>
          </a:p>
        </p:txBody>
      </p:sp>
    </p:spTree>
    <p:extLst>
      <p:ext uri="{BB962C8B-B14F-4D97-AF65-F5344CB8AC3E}">
        <p14:creationId xmlns:p14="http://schemas.microsoft.com/office/powerpoint/2010/main" val="17545439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31</a:t>
            </a:fld>
            <a:endParaRPr lang="en-US" altLang="en-US" dirty="0"/>
          </a:p>
        </p:txBody>
      </p:sp>
    </p:spTree>
    <p:extLst>
      <p:ext uri="{BB962C8B-B14F-4D97-AF65-F5344CB8AC3E}">
        <p14:creationId xmlns:p14="http://schemas.microsoft.com/office/powerpoint/2010/main" val="6055869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4</a:t>
            </a:fld>
            <a:endParaRPr lang="en-US" altLang="en-US" dirty="0"/>
          </a:p>
        </p:txBody>
      </p:sp>
    </p:spTree>
    <p:extLst>
      <p:ext uri="{BB962C8B-B14F-4D97-AF65-F5344CB8AC3E}">
        <p14:creationId xmlns:p14="http://schemas.microsoft.com/office/powerpoint/2010/main" val="22586987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5D3B4F25-B091-A84E-9705-BC8EE475EEF1}" type="slidenum">
              <a:rPr lang="en-US" smtClean="0"/>
              <a:t>5</a:t>
            </a:fld>
            <a:endParaRPr lang="en-US" dirty="0"/>
          </a:p>
        </p:txBody>
      </p:sp>
    </p:spTree>
    <p:extLst>
      <p:ext uri="{BB962C8B-B14F-4D97-AF65-F5344CB8AC3E}">
        <p14:creationId xmlns:p14="http://schemas.microsoft.com/office/powerpoint/2010/main" val="72104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pPr defTabSz="949478" eaLnBrk="1" fontAlgn="auto" hangingPunct="1">
              <a:spcBef>
                <a:spcPts val="0"/>
              </a:spcBef>
              <a:spcAft>
                <a:spcPts val="0"/>
              </a:spcAft>
              <a:defRPr/>
            </a:pPr>
            <a:fld id="{5D3B4F25-B091-A84E-9705-BC8EE475EEF1}" type="slidenum">
              <a:rPr lang="en-US" sz="1200" i="0">
                <a:solidFill>
                  <a:prstClr val="black"/>
                </a:solidFill>
                <a:latin typeface="Arial" pitchFamily="34" charset="0"/>
              </a:rPr>
              <a:pPr defTabSz="949478" eaLnBrk="1" fontAlgn="auto" hangingPunct="1">
                <a:spcBef>
                  <a:spcPts val="0"/>
                </a:spcBef>
                <a:spcAft>
                  <a:spcPts val="0"/>
                </a:spcAft>
                <a:defRPr/>
              </a:pPr>
              <a:t>6</a:t>
            </a:fld>
            <a:endParaRPr lang="en-US" sz="1200" i="0">
              <a:solidFill>
                <a:prstClr val="black"/>
              </a:solidFill>
              <a:latin typeface="Arial" pitchFamily="34" charset="0"/>
            </a:endParaRPr>
          </a:p>
        </p:txBody>
      </p:sp>
    </p:spTree>
    <p:extLst>
      <p:ext uri="{BB962C8B-B14F-4D97-AF65-F5344CB8AC3E}">
        <p14:creationId xmlns:p14="http://schemas.microsoft.com/office/powerpoint/2010/main" val="2872678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7</a:t>
            </a:fld>
            <a:endParaRPr lang="en-US" altLang="en-US" dirty="0"/>
          </a:p>
        </p:txBody>
      </p:sp>
    </p:spTree>
    <p:extLst>
      <p:ext uri="{BB962C8B-B14F-4D97-AF65-F5344CB8AC3E}">
        <p14:creationId xmlns:p14="http://schemas.microsoft.com/office/powerpoint/2010/main" val="33347482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18387723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78FBA5-F957-4CE9-A734-9CFA9C4F560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33994669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Rectangle 7"/>
          <p:cNvSpPr>
            <a:spLocks noGrp="1" noChangeArrowheads="1"/>
          </p:cNvSpPr>
          <p:nvPr>
            <p:ph type="subTitle" idx="1"/>
          </p:nvPr>
        </p:nvSpPr>
        <p:spPr>
          <a:xfrm>
            <a:off x="1108076" y="3011559"/>
            <a:ext cx="9972674" cy="1792224"/>
          </a:xfrm>
          <a:prstGeom prst="rect">
            <a:avLst/>
          </a:prstGeom>
        </p:spPr>
        <p:txBody>
          <a:bodyPr lIns="91440" tIns="45720" rIns="91440" bIns="45720" anchor="ctr"/>
          <a:lstStyle>
            <a:lvl1pPr marL="0" indent="0" algn="ctr">
              <a:lnSpc>
                <a:spcPct val="100000"/>
              </a:lnSpc>
              <a:spcBef>
                <a:spcPts val="0"/>
              </a:spcBef>
              <a:spcAft>
                <a:spcPts val="2400"/>
              </a:spcAft>
              <a:buFont typeface="Arial" charset="0"/>
              <a:buNone/>
              <a:defRPr sz="2200">
                <a:solidFill>
                  <a:sysClr val="windowText" lastClr="000000"/>
                </a:solidFill>
              </a:defRPr>
            </a:lvl1pPr>
          </a:lstStyle>
          <a:p>
            <a:r>
              <a:rPr lang="en-US"/>
              <a:t>Click to edit Master subtitle style</a:t>
            </a:r>
            <a:endParaRPr lang="en-US" dirty="0"/>
          </a:p>
        </p:txBody>
      </p:sp>
      <p:sp>
        <p:nvSpPr>
          <p:cNvPr id="6" name="Title Placeholder 1"/>
          <p:cNvSpPr>
            <a:spLocks noGrp="1"/>
          </p:cNvSpPr>
          <p:nvPr>
            <p:ph type="ctrTitle"/>
          </p:nvPr>
        </p:nvSpPr>
        <p:spPr>
          <a:xfrm>
            <a:off x="1108076" y="1385454"/>
            <a:ext cx="9972674" cy="1294671"/>
          </a:xfrm>
        </p:spPr>
        <p:txBody>
          <a:bodyPr anchor="b" anchorCtr="0"/>
          <a:lstStyle>
            <a:lvl1pPr algn="ctr">
              <a:lnSpc>
                <a:spcPct val="100000"/>
              </a:lnSpc>
              <a:spcBef>
                <a:spcPts val="0"/>
              </a:spcBef>
              <a:spcAft>
                <a:spcPts val="600"/>
              </a:spcAft>
              <a:defRPr sz="3600" smtClean="0"/>
            </a:lvl1pPr>
          </a:lstStyle>
          <a:p>
            <a:r>
              <a:rPr lang="en-US"/>
              <a:t>Click to edit Master title style</a:t>
            </a:r>
            <a:endParaRPr dirty="0"/>
          </a:p>
        </p:txBody>
      </p:sp>
      <p:cxnSp>
        <p:nvCxnSpPr>
          <p:cNvPr id="12" name="Straight Connector 12"/>
          <p:cNvCxnSpPr>
            <a:cxnSpLocks noChangeShapeType="1"/>
          </p:cNvCxnSpPr>
          <p:nvPr userDrawn="1"/>
        </p:nvCxnSpPr>
        <p:spPr bwMode="auto">
          <a:xfrm>
            <a:off x="0" y="950913"/>
            <a:ext cx="12188825" cy="0"/>
          </a:xfrm>
          <a:prstGeom prst="line">
            <a:avLst/>
          </a:prstGeom>
          <a:noFill/>
          <a:ln w="22225" algn="ctr">
            <a:solidFill>
              <a:schemeClr val="accent4"/>
            </a:solidFill>
            <a:round/>
            <a:headEnd type="none" w="sm" len="sm"/>
            <a:tailEnd type="none" w="sm" len="sm"/>
          </a:ln>
        </p:spPr>
      </p:cxnSp>
      <p:cxnSp>
        <p:nvCxnSpPr>
          <p:cNvPr id="13" name="Straight Connector 12"/>
          <p:cNvCxnSpPr>
            <a:cxnSpLocks noChangeShapeType="1"/>
          </p:cNvCxnSpPr>
          <p:nvPr userDrawn="1"/>
        </p:nvCxnSpPr>
        <p:spPr bwMode="auto">
          <a:xfrm>
            <a:off x="0" y="6354186"/>
            <a:ext cx="12188825" cy="0"/>
          </a:xfrm>
          <a:prstGeom prst="line">
            <a:avLst/>
          </a:prstGeom>
          <a:noFill/>
          <a:ln w="22225" algn="ctr">
            <a:solidFill>
              <a:schemeClr val="accent4"/>
            </a:solidFill>
            <a:round/>
            <a:headEnd type="none" w="sm" len="sm"/>
            <a:tailEnd type="none" w="sm" len="sm"/>
          </a:ln>
        </p:spPr>
      </p:cxnSp>
      <p:pic>
        <p:nvPicPr>
          <p:cNvPr id="7" name="Picture 6" descr="LL_Logo_blue.png"/>
          <p:cNvPicPr>
            <a:picLocks noChangeAspect="1"/>
          </p:cNvPicPr>
          <p:nvPr userDrawn="1"/>
        </p:nvPicPr>
        <p:blipFill>
          <a:blip r:embed="rId2" cstate="print"/>
          <a:stretch>
            <a:fillRect/>
          </a:stretch>
        </p:blipFill>
        <p:spPr>
          <a:xfrm>
            <a:off x="4380277" y="5111496"/>
            <a:ext cx="3428272" cy="345245"/>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Chart Placeholder 3"/>
          <p:cNvSpPr>
            <a:spLocks noGrp="1"/>
          </p:cNvSpPr>
          <p:nvPr>
            <p:ph type="chart" sz="quarter" idx="10"/>
          </p:nvPr>
        </p:nvSpPr>
        <p:spPr>
          <a:xfrm>
            <a:off x="1786193" y="1700213"/>
            <a:ext cx="8604125" cy="3943350"/>
          </a:xfrm>
          <a:prstGeom prst="rect">
            <a:avLst/>
          </a:prstGeom>
          <a:ln w="12700">
            <a:solidFill>
              <a:schemeClr val="tx1"/>
            </a:solidFill>
          </a:ln>
        </p:spPr>
        <p:txBody>
          <a:bodyPr/>
          <a:lstStyle>
            <a:lvl1pPr marL="0" indent="0">
              <a:buFontTx/>
              <a:buNone/>
              <a:defRPr/>
            </a:lvl1pPr>
          </a:lstStyle>
          <a:p>
            <a:r>
              <a:rPr lang="en-US"/>
              <a:t>Click icon to add chart</a:t>
            </a:r>
          </a:p>
        </p:txBody>
      </p:sp>
      <p:sp>
        <p:nvSpPr>
          <p:cNvPr id="5" name="Text Placeholder 3"/>
          <p:cNvSpPr>
            <a:spLocks noGrp="1"/>
          </p:cNvSpPr>
          <p:nvPr>
            <p:ph type="body" sz="half" idx="2"/>
          </p:nvPr>
        </p:nvSpPr>
        <p:spPr>
          <a:xfrm>
            <a:off x="1791758" y="5706497"/>
            <a:ext cx="8605310" cy="274320"/>
          </a:xfrm>
          <a:prstGeom prst="rect">
            <a:avLst/>
          </a:prstGeom>
        </p:spPr>
        <p:txBody>
          <a:bodyPr/>
          <a:lstStyle>
            <a:lvl1pPr marL="0" indent="0" algn="ctr">
              <a:lnSpc>
                <a:spcPts val="1400"/>
              </a:lnSpc>
              <a:buNone/>
              <a:defRPr sz="1200" b="1">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Text Placeholder 3"/>
          <p:cNvSpPr>
            <a:spLocks noGrp="1"/>
          </p:cNvSpPr>
          <p:nvPr>
            <p:ph type="body" sz="half" idx="11"/>
          </p:nvPr>
        </p:nvSpPr>
        <p:spPr>
          <a:xfrm>
            <a:off x="1791758" y="1249252"/>
            <a:ext cx="8605310" cy="377390"/>
          </a:xfrm>
          <a:prstGeom prst="rect">
            <a:avLst/>
          </a:prstGeom>
        </p:spPr>
        <p:txBody>
          <a:bodyPr anchor="b"/>
          <a:lstStyle>
            <a:lvl1pPr marL="0" indent="0" algn="ctr">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33819" y="1289304"/>
            <a:ext cx="10921187" cy="4828032"/>
          </a:xfrm>
          <a:prstGeom prst="rect">
            <a:avLst/>
          </a:prstGeom>
        </p:spPr>
        <p:txBody>
          <a:bodyPr lIns="91436" tIns="45719" rIns="91436" bIns="45719"/>
          <a:lstStyle>
            <a:lvl1pPr marL="237734" indent="-237734">
              <a:lnSpc>
                <a:spcPct val="90000"/>
              </a:lnSpc>
              <a:spcBef>
                <a:spcPts val="1200"/>
              </a:spcBef>
              <a:buSzPct val="100000"/>
              <a:buFont typeface="Arial"/>
              <a:buChar char="•"/>
              <a:defRPr/>
            </a:lvl1pPr>
            <a:lvl2pPr marL="539474" indent="-256022">
              <a:lnSpc>
                <a:spcPct val="90000"/>
              </a:lnSpc>
              <a:spcBef>
                <a:spcPts val="600"/>
              </a:spcBef>
              <a:defRPr/>
            </a:lvl2pPr>
            <a:lvl3pPr marL="758920" indent="-182872">
              <a:lnSpc>
                <a:spcPct val="90000"/>
              </a:lnSpc>
              <a:spcBef>
                <a:spcPts val="600"/>
              </a:spcBef>
              <a:buSzPct val="90000"/>
              <a:buFont typeface="Arial"/>
              <a:buChar char="•"/>
              <a:defRPr/>
            </a:lvl3pPr>
            <a:lvl4pPr marL="1033228" indent="0">
              <a:lnSpc>
                <a:spcPct val="90000"/>
              </a:lnSpc>
              <a:spcBef>
                <a:spcPts val="600"/>
              </a:spcBef>
              <a:buFontTx/>
              <a:buNone/>
              <a:defRPr/>
            </a:lvl4pPr>
            <a:lvl5pPr marL="1261819" indent="0">
              <a:lnSpc>
                <a:spcPct val="90000"/>
              </a:lnSpc>
              <a:spcBef>
                <a:spcPts val="600"/>
              </a:spcBef>
              <a:buSzPct val="85000"/>
              <a:buFontTx/>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61531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3" y="1293094"/>
            <a:ext cx="5317368"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0">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8"/>
          <p:cNvSpPr>
            <a:spLocks noGrp="1"/>
          </p:cNvSpPr>
          <p:nvPr>
            <p:ph type="title"/>
          </p:nvPr>
        </p:nvSpPr>
        <p:spPr/>
        <p:txBody>
          <a:bodyPr/>
          <a:lstStyle/>
          <a:p>
            <a:r>
              <a:rPr lang="en-US"/>
              <a:t>Click to edit Master title style</a:t>
            </a:r>
            <a:endParaRPr lang="en-US" dirty="0"/>
          </a:p>
        </p:txBody>
      </p:sp>
      <p:sp>
        <p:nvSpPr>
          <p:cNvPr id="6" name="Content Placeholder 7"/>
          <p:cNvSpPr>
            <a:spLocks noGrp="1"/>
          </p:cNvSpPr>
          <p:nvPr>
            <p:ph sz="quarter" idx="11"/>
          </p:nvPr>
        </p:nvSpPr>
        <p:spPr>
          <a:xfrm>
            <a:off x="6218828" y="1293094"/>
            <a:ext cx="5317368"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1588">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705552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2" y="1293094"/>
            <a:ext cx="10915522"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0">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8"/>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261156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2"/>
          <p:cNvSpPr>
            <a:spLocks noGrp="1"/>
          </p:cNvSpPr>
          <p:nvPr>
            <p:ph idx="1"/>
          </p:nvPr>
        </p:nvSpPr>
        <p:spPr>
          <a:xfrm>
            <a:off x="633819" y="1289304"/>
            <a:ext cx="5314328" cy="4828032"/>
          </a:xfrm>
          <a:prstGeom prst="rect">
            <a:avLst/>
          </a:prstGeom>
        </p:spPr>
        <p:txBody>
          <a:bodyPr/>
          <a:lstStyle>
            <a:lvl1pPr marL="237744" indent="-237744">
              <a:lnSpc>
                <a:spcPct val="90000"/>
              </a:lnSpc>
              <a:spcBef>
                <a:spcPts val="1200"/>
              </a:spcBef>
              <a:buSzPct val="100000"/>
              <a:buFont typeface="Arial"/>
              <a:buChar char="•"/>
              <a:defRPr/>
            </a:lvl1pPr>
            <a:lvl2pPr marL="539496" indent="-256032">
              <a:lnSpc>
                <a:spcPct val="90000"/>
              </a:lnSpc>
              <a:spcBef>
                <a:spcPts val="600"/>
              </a:spcBef>
              <a:defRPr/>
            </a:lvl2pPr>
            <a:lvl3pPr marL="758952" indent="-182880">
              <a:lnSpc>
                <a:spcPct val="90000"/>
              </a:lnSpc>
              <a:spcBef>
                <a:spcPts val="600"/>
              </a:spcBef>
              <a:buSzPct val="90000"/>
              <a:buFont typeface="Wingdings" charset="2"/>
              <a:buChar char="§"/>
              <a:defRPr/>
            </a:lvl3pPr>
            <a:lvl4pPr marL="1033272" indent="0">
              <a:lnSpc>
                <a:spcPct val="90000"/>
              </a:lnSpc>
              <a:spcBef>
                <a:spcPts val="600"/>
              </a:spcBef>
              <a:buFontTx/>
              <a:buNone/>
              <a:defRPr/>
            </a:lvl4pPr>
            <a:lvl5pPr marL="1261872" indent="0">
              <a:lnSpc>
                <a:spcPct val="90000"/>
              </a:lnSpc>
              <a:spcBef>
                <a:spcPts val="600"/>
              </a:spcBef>
              <a:buSzPct val="85000"/>
              <a:buFontTx/>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0"/>
          </p:nvPr>
        </p:nvSpPr>
        <p:spPr>
          <a:xfrm>
            <a:off x="6216301" y="1289304"/>
            <a:ext cx="5314328" cy="4828032"/>
          </a:xfrm>
          <a:prstGeom prst="rect">
            <a:avLst/>
          </a:prstGeom>
        </p:spPr>
        <p:txBody>
          <a:bodyPr/>
          <a:lstStyle>
            <a:lvl1pPr marL="237744" indent="-237744">
              <a:lnSpc>
                <a:spcPct val="90000"/>
              </a:lnSpc>
              <a:spcBef>
                <a:spcPts val="1200"/>
              </a:spcBef>
              <a:buSzPct val="100000"/>
              <a:buFont typeface="Arial"/>
              <a:buChar char="•"/>
              <a:defRPr/>
            </a:lvl1pPr>
            <a:lvl2pPr marL="539496" indent="-256032">
              <a:lnSpc>
                <a:spcPct val="90000"/>
              </a:lnSpc>
              <a:spcBef>
                <a:spcPts val="600"/>
              </a:spcBef>
              <a:defRPr/>
            </a:lvl2pPr>
            <a:lvl3pPr marL="758952" indent="-182880">
              <a:lnSpc>
                <a:spcPct val="90000"/>
              </a:lnSpc>
              <a:spcBef>
                <a:spcPts val="600"/>
              </a:spcBef>
              <a:buSzPct val="90000"/>
              <a:buFont typeface="Wingdings" charset="2"/>
              <a:buChar char="§"/>
              <a:defRPr/>
            </a:lvl3pPr>
            <a:lvl4pPr marL="1033272" indent="0">
              <a:lnSpc>
                <a:spcPct val="90000"/>
              </a:lnSpc>
              <a:spcBef>
                <a:spcPts val="600"/>
              </a:spcBef>
              <a:buFontTx/>
              <a:buNone/>
              <a:defRPr/>
            </a:lvl4pPr>
            <a:lvl5pPr marL="1261872" indent="0">
              <a:lnSpc>
                <a:spcPct val="90000"/>
              </a:lnSpc>
              <a:spcBef>
                <a:spcPts val="600"/>
              </a:spcBef>
              <a:buSzPct val="85000"/>
              <a:buFontTx/>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476305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41610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with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5449" y="146304"/>
            <a:ext cx="9677927" cy="466344"/>
          </a:xfrm>
        </p:spPr>
        <p:txBody>
          <a:bodyPr/>
          <a:lstStyle/>
          <a:p>
            <a:r>
              <a:rPr lang="en-US"/>
              <a:t>Click to edit Master title style</a:t>
            </a:r>
          </a:p>
        </p:txBody>
      </p:sp>
      <p:sp>
        <p:nvSpPr>
          <p:cNvPr id="3" name="Content Placeholder 2"/>
          <p:cNvSpPr>
            <a:spLocks noGrp="1"/>
          </p:cNvSpPr>
          <p:nvPr>
            <p:ph idx="1"/>
          </p:nvPr>
        </p:nvSpPr>
        <p:spPr>
          <a:xfrm>
            <a:off x="633819" y="1289304"/>
            <a:ext cx="10921187" cy="4828032"/>
          </a:xfrm>
          <a:prstGeom prst="rect">
            <a:avLst/>
          </a:prstGeom>
        </p:spPr>
        <p:txBody>
          <a:bodyPr/>
          <a:lstStyle>
            <a:lvl1pPr marL="237744" indent="-237744">
              <a:lnSpc>
                <a:spcPct val="90000"/>
              </a:lnSpc>
              <a:spcBef>
                <a:spcPts val="1200"/>
              </a:spcBef>
              <a:buSzPct val="100000"/>
              <a:buFont typeface="Arial"/>
              <a:buChar char="•"/>
              <a:defRPr/>
            </a:lvl1pPr>
            <a:lvl2pPr marL="539496" indent="-256032">
              <a:lnSpc>
                <a:spcPct val="90000"/>
              </a:lnSpc>
              <a:spcBef>
                <a:spcPts val="600"/>
              </a:spcBef>
              <a:defRPr/>
            </a:lvl2pPr>
            <a:lvl3pPr marL="758952" indent="-182880">
              <a:lnSpc>
                <a:spcPct val="90000"/>
              </a:lnSpc>
              <a:spcBef>
                <a:spcPts val="600"/>
              </a:spcBef>
              <a:buSzPct val="90000"/>
              <a:buFont typeface="Wingdings" charset="2"/>
              <a:buChar char="§"/>
              <a:defRPr/>
            </a:lvl3pPr>
            <a:lvl4pPr marL="1033272" indent="0">
              <a:lnSpc>
                <a:spcPct val="90000"/>
              </a:lnSpc>
              <a:spcBef>
                <a:spcPts val="600"/>
              </a:spcBef>
              <a:buFontTx/>
              <a:buNone/>
              <a:defRPr/>
            </a:lvl4pPr>
            <a:lvl5pPr marL="1261872" indent="0">
              <a:lnSpc>
                <a:spcPct val="90000"/>
              </a:lnSpc>
              <a:spcBef>
                <a:spcPts val="600"/>
              </a:spcBef>
              <a:buSzPct val="85000"/>
              <a:buFontTx/>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1255449" y="594360"/>
            <a:ext cx="9677927" cy="304800"/>
          </a:xfrm>
          <a:prstGeom prst="rect">
            <a:avLst/>
          </a:prstGeom>
        </p:spPr>
        <p:txBody>
          <a:bodyPr vert="horz"/>
          <a:lstStyle>
            <a:lvl1pPr marL="0" indent="0" algn="ctr">
              <a:lnSpc>
                <a:spcPts val="2400"/>
              </a:lnSpc>
              <a:spcBef>
                <a:spcPts val="300"/>
              </a:spcBef>
              <a:spcAft>
                <a:spcPts val="600"/>
              </a:spcAft>
              <a:buFontTx/>
              <a:buNone/>
              <a:defRPr sz="2400" baseline="0"/>
            </a:lvl1pPr>
            <a:lvl2pPr marL="520700" indent="0">
              <a:buNone/>
              <a:defRPr/>
            </a:lvl2pPr>
            <a:lvl3pPr marL="976313" indent="0">
              <a:buNone/>
              <a:defRPr/>
            </a:lvl3pPr>
            <a:lvl4pPr marL="1427162" indent="0">
              <a:buNone/>
              <a:defRPr/>
            </a:lvl4pPr>
            <a:lvl5pPr>
              <a:buNone/>
              <a:defRPr/>
            </a:lvl5pPr>
          </a:lstStyle>
          <a:p>
            <a:pPr lvl="0"/>
            <a:r>
              <a:rPr lang="en-US" dirty="0"/>
              <a:t>Click to add Subtitle</a:t>
            </a:r>
          </a:p>
        </p:txBody>
      </p:sp>
    </p:spTree>
    <p:extLst>
      <p:ext uri="{BB962C8B-B14F-4D97-AF65-F5344CB8AC3E}">
        <p14:creationId xmlns:p14="http://schemas.microsoft.com/office/powerpoint/2010/main" val="15268324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0" hasCustomPrompt="1"/>
          </p:nvPr>
        </p:nvSpPr>
        <p:spPr>
          <a:xfrm>
            <a:off x="2108667" y="1764792"/>
            <a:ext cx="7959303" cy="3776472"/>
          </a:xfrm>
          <a:prstGeom prst="rect">
            <a:avLst/>
          </a:prstGeom>
          <a:ln w="12700">
            <a:solidFill>
              <a:schemeClr val="tx1"/>
            </a:solidFill>
          </a:ln>
        </p:spPr>
        <p:txBody>
          <a:bodyPr vert="horz"/>
          <a:lstStyle>
            <a:lvl1pPr marL="0" indent="0" algn="ctr">
              <a:lnSpc>
                <a:spcPts val="2000"/>
              </a:lnSpc>
              <a:spcBef>
                <a:spcPts val="300"/>
              </a:spcBef>
              <a:spcAft>
                <a:spcPts val="600"/>
              </a:spcAft>
              <a:buFontTx/>
              <a:buNone/>
              <a:defRPr/>
            </a:lvl1pPr>
          </a:lstStyle>
          <a:p>
            <a:r>
              <a:rPr lang="en-US" dirty="0"/>
              <a:t>Click icon to add picture</a:t>
            </a:r>
          </a:p>
        </p:txBody>
      </p:sp>
      <p:sp>
        <p:nvSpPr>
          <p:cNvPr id="5" name="Text Placeholder 4"/>
          <p:cNvSpPr>
            <a:spLocks noGrp="1"/>
          </p:cNvSpPr>
          <p:nvPr>
            <p:ph type="body" sz="quarter" idx="11"/>
          </p:nvPr>
        </p:nvSpPr>
        <p:spPr>
          <a:xfrm>
            <a:off x="2108667" y="1316736"/>
            <a:ext cx="7959303" cy="374904"/>
          </a:xfrm>
          <a:prstGeom prst="rect">
            <a:avLst/>
          </a:prstGeom>
        </p:spPr>
        <p:txBody>
          <a:bodyPr vert="horz" anchor="b" anchorCtr="0"/>
          <a:lstStyle>
            <a:lvl1pPr marL="0" indent="0" algn="ctr">
              <a:lnSpc>
                <a:spcPts val="2000"/>
              </a:lnSpc>
              <a:spcBef>
                <a:spcPts val="300"/>
              </a:spcBef>
              <a:spcAft>
                <a:spcPts val="600"/>
              </a:spcAft>
              <a:buFontTx/>
              <a:buNone/>
              <a:defRPr sz="180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
        <p:nvSpPr>
          <p:cNvPr id="6" name="Text Placeholder 4"/>
          <p:cNvSpPr>
            <a:spLocks noGrp="1"/>
          </p:cNvSpPr>
          <p:nvPr>
            <p:ph type="body" sz="quarter" idx="12"/>
          </p:nvPr>
        </p:nvSpPr>
        <p:spPr>
          <a:xfrm>
            <a:off x="2108667" y="5605272"/>
            <a:ext cx="7959303" cy="274320"/>
          </a:xfrm>
          <a:prstGeom prst="rect">
            <a:avLst/>
          </a:prstGeom>
        </p:spPr>
        <p:txBody>
          <a:bodyPr vert="horz" anchor="t" anchorCtr="0"/>
          <a:lstStyle>
            <a:lvl1pPr marL="0" indent="0" algn="ctr">
              <a:lnSpc>
                <a:spcPts val="1400"/>
              </a:lnSpc>
              <a:spcBef>
                <a:spcPts val="300"/>
              </a:spcBef>
              <a:spcAft>
                <a:spcPts val="600"/>
              </a:spcAft>
              <a:buFontTx/>
              <a:buNone/>
              <a:defRPr sz="1200" b="1" i="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Tree>
    <p:extLst>
      <p:ext uri="{BB962C8B-B14F-4D97-AF65-F5344CB8AC3E}">
        <p14:creationId xmlns:p14="http://schemas.microsoft.com/office/powerpoint/2010/main" val="382267020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Medi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Media Placeholder 3"/>
          <p:cNvSpPr>
            <a:spLocks noGrp="1"/>
          </p:cNvSpPr>
          <p:nvPr>
            <p:ph type="media" sz="quarter" idx="10"/>
          </p:nvPr>
        </p:nvSpPr>
        <p:spPr>
          <a:xfrm>
            <a:off x="2315877" y="1828800"/>
            <a:ext cx="7581449" cy="3346704"/>
          </a:xfrm>
          <a:prstGeom prst="rect">
            <a:avLst/>
          </a:prstGeom>
          <a:ln w="12700">
            <a:solidFill>
              <a:schemeClr val="tx1"/>
            </a:solidFill>
          </a:ln>
        </p:spPr>
        <p:txBody>
          <a:bodyPr vert="horz"/>
          <a:lstStyle>
            <a:lvl1pPr marL="0" indent="0">
              <a:lnSpc>
                <a:spcPts val="2000"/>
              </a:lnSpc>
              <a:spcBef>
                <a:spcPts val="300"/>
              </a:spcBef>
              <a:spcAft>
                <a:spcPts val="600"/>
              </a:spcAft>
              <a:buFontTx/>
              <a:buNone/>
              <a:defRPr/>
            </a:lvl1pPr>
          </a:lstStyle>
          <a:p>
            <a:r>
              <a:rPr lang="en-US"/>
              <a:t>Click icon to add media</a:t>
            </a:r>
            <a:endParaRPr lang="en-US" dirty="0"/>
          </a:p>
        </p:txBody>
      </p:sp>
      <p:sp>
        <p:nvSpPr>
          <p:cNvPr id="5" name="Text Placeholder 4"/>
          <p:cNvSpPr>
            <a:spLocks noGrp="1"/>
          </p:cNvSpPr>
          <p:nvPr>
            <p:ph type="body" sz="quarter" idx="11"/>
          </p:nvPr>
        </p:nvSpPr>
        <p:spPr>
          <a:xfrm>
            <a:off x="2315877" y="1371600"/>
            <a:ext cx="7581449" cy="374904"/>
          </a:xfrm>
          <a:prstGeom prst="rect">
            <a:avLst/>
          </a:prstGeom>
        </p:spPr>
        <p:txBody>
          <a:bodyPr vert="horz" anchor="b" anchorCtr="0"/>
          <a:lstStyle>
            <a:lvl1pPr marL="0" indent="0" algn="ctr">
              <a:lnSpc>
                <a:spcPts val="2000"/>
              </a:lnSpc>
              <a:spcBef>
                <a:spcPts val="300"/>
              </a:spcBef>
              <a:spcAft>
                <a:spcPts val="600"/>
              </a:spcAft>
              <a:buFontTx/>
              <a:buNone/>
              <a:defRPr sz="180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
        <p:nvSpPr>
          <p:cNvPr id="6" name="Text Placeholder 4"/>
          <p:cNvSpPr>
            <a:spLocks noGrp="1"/>
          </p:cNvSpPr>
          <p:nvPr>
            <p:ph type="body" sz="quarter" idx="12"/>
          </p:nvPr>
        </p:nvSpPr>
        <p:spPr>
          <a:xfrm>
            <a:off x="2315877" y="5230368"/>
            <a:ext cx="7581449" cy="274320"/>
          </a:xfrm>
          <a:prstGeom prst="rect">
            <a:avLst/>
          </a:prstGeom>
        </p:spPr>
        <p:txBody>
          <a:bodyPr vert="horz" anchor="t" anchorCtr="0"/>
          <a:lstStyle>
            <a:lvl1pPr marL="0" indent="0" algn="ctr">
              <a:lnSpc>
                <a:spcPts val="1400"/>
              </a:lnSpc>
              <a:spcBef>
                <a:spcPts val="300"/>
              </a:spcBef>
              <a:spcAft>
                <a:spcPts val="600"/>
              </a:spcAft>
              <a:buFontTx/>
              <a:buNone/>
              <a:defRPr sz="1200" b="1" i="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Tree>
    <p:extLst>
      <p:ext uri="{BB962C8B-B14F-4D97-AF65-F5344CB8AC3E}">
        <p14:creationId xmlns:p14="http://schemas.microsoft.com/office/powerpoint/2010/main" val="24481444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hart Placeholder 3"/>
          <p:cNvSpPr>
            <a:spLocks noGrp="1"/>
          </p:cNvSpPr>
          <p:nvPr>
            <p:ph type="chart" sz="quarter" idx="10"/>
          </p:nvPr>
        </p:nvSpPr>
        <p:spPr>
          <a:xfrm>
            <a:off x="1791758" y="1700784"/>
            <a:ext cx="8605310" cy="3941064"/>
          </a:xfrm>
          <a:prstGeom prst="rect">
            <a:avLst/>
          </a:prstGeom>
          <a:ln w="12700">
            <a:solidFill>
              <a:schemeClr val="tx1"/>
            </a:solidFill>
          </a:ln>
        </p:spPr>
        <p:txBody>
          <a:bodyPr vert="horz"/>
          <a:lstStyle>
            <a:lvl1pPr marL="0" indent="0">
              <a:lnSpc>
                <a:spcPts val="2000"/>
              </a:lnSpc>
              <a:spcBef>
                <a:spcPts val="300"/>
              </a:spcBef>
              <a:spcAft>
                <a:spcPts val="600"/>
              </a:spcAft>
              <a:buFontTx/>
              <a:buNone/>
              <a:defRPr/>
            </a:lvl1pPr>
          </a:lstStyle>
          <a:p>
            <a:r>
              <a:rPr lang="en-US"/>
              <a:t>Click icon to add chart</a:t>
            </a:r>
            <a:endParaRPr lang="en-US" dirty="0"/>
          </a:p>
        </p:txBody>
      </p:sp>
      <p:sp>
        <p:nvSpPr>
          <p:cNvPr id="5" name="Text Placeholder 4"/>
          <p:cNvSpPr>
            <a:spLocks noGrp="1"/>
          </p:cNvSpPr>
          <p:nvPr>
            <p:ph type="body" sz="quarter" idx="11"/>
          </p:nvPr>
        </p:nvSpPr>
        <p:spPr>
          <a:xfrm>
            <a:off x="1791758" y="1252728"/>
            <a:ext cx="8605310" cy="374904"/>
          </a:xfrm>
          <a:prstGeom prst="rect">
            <a:avLst/>
          </a:prstGeom>
        </p:spPr>
        <p:txBody>
          <a:bodyPr vert="horz" anchor="b" anchorCtr="0"/>
          <a:lstStyle>
            <a:lvl1pPr marL="0" indent="0" algn="ctr">
              <a:lnSpc>
                <a:spcPts val="2000"/>
              </a:lnSpc>
              <a:spcBef>
                <a:spcPts val="300"/>
              </a:spcBef>
              <a:spcAft>
                <a:spcPts val="600"/>
              </a:spcAft>
              <a:buFontTx/>
              <a:buNone/>
              <a:defRPr sz="180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
        <p:nvSpPr>
          <p:cNvPr id="6" name="Text Placeholder 4"/>
          <p:cNvSpPr>
            <a:spLocks noGrp="1"/>
          </p:cNvSpPr>
          <p:nvPr>
            <p:ph type="body" sz="quarter" idx="12"/>
          </p:nvPr>
        </p:nvSpPr>
        <p:spPr>
          <a:xfrm>
            <a:off x="1791758" y="5705856"/>
            <a:ext cx="8605310" cy="274320"/>
          </a:xfrm>
          <a:prstGeom prst="rect">
            <a:avLst/>
          </a:prstGeom>
        </p:spPr>
        <p:txBody>
          <a:bodyPr vert="horz" anchor="t" anchorCtr="0"/>
          <a:lstStyle>
            <a:lvl1pPr marL="0" indent="0" algn="ctr">
              <a:lnSpc>
                <a:spcPts val="1400"/>
              </a:lnSpc>
              <a:spcBef>
                <a:spcPts val="300"/>
              </a:spcBef>
              <a:spcAft>
                <a:spcPts val="600"/>
              </a:spcAft>
              <a:buFontTx/>
              <a:buNone/>
              <a:defRPr sz="1200" b="1" i="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Tree>
    <p:extLst>
      <p:ext uri="{BB962C8B-B14F-4D97-AF65-F5344CB8AC3E}">
        <p14:creationId xmlns:p14="http://schemas.microsoft.com/office/powerpoint/2010/main" val="141698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2" y="1293094"/>
            <a:ext cx="10915522"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0">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8"/>
          <p:cNvSpPr>
            <a:spLocks noGrp="1"/>
          </p:cNvSpPr>
          <p:nvPr>
            <p:ph type="title"/>
          </p:nvPr>
        </p:nvSpPr>
        <p:spPr/>
        <p:txBody>
          <a:bodyPr/>
          <a:lstStyle/>
          <a:p>
            <a:r>
              <a:rPr lang="en-US" dirty="0"/>
              <a:t>Click to edit Master title style</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2" y="1293094"/>
            <a:ext cx="10915522"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0">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8"/>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822941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3_Two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3" y="1293094"/>
            <a:ext cx="5317368"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0">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8"/>
          <p:cNvSpPr>
            <a:spLocks noGrp="1"/>
          </p:cNvSpPr>
          <p:nvPr>
            <p:ph type="title"/>
          </p:nvPr>
        </p:nvSpPr>
        <p:spPr/>
        <p:txBody>
          <a:bodyPr/>
          <a:lstStyle/>
          <a:p>
            <a:r>
              <a:rPr lang="en-US"/>
              <a:t>Click to edit Master title style</a:t>
            </a:r>
            <a:endParaRPr lang="en-US" dirty="0"/>
          </a:p>
        </p:txBody>
      </p:sp>
      <p:sp>
        <p:nvSpPr>
          <p:cNvPr id="6" name="Content Placeholder 7"/>
          <p:cNvSpPr>
            <a:spLocks noGrp="1"/>
          </p:cNvSpPr>
          <p:nvPr>
            <p:ph sz="quarter" idx="11"/>
          </p:nvPr>
        </p:nvSpPr>
        <p:spPr>
          <a:xfrm>
            <a:off x="6218828" y="1293094"/>
            <a:ext cx="5317368"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1588">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028519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2"/>
          <p:cNvSpPr>
            <a:spLocks noGrp="1"/>
          </p:cNvSpPr>
          <p:nvPr>
            <p:ph idx="1"/>
          </p:nvPr>
        </p:nvSpPr>
        <p:spPr>
          <a:xfrm>
            <a:off x="633819" y="1289304"/>
            <a:ext cx="5314328" cy="4828032"/>
          </a:xfrm>
          <a:prstGeom prst="rect">
            <a:avLst/>
          </a:prstGeom>
        </p:spPr>
        <p:txBody>
          <a:bodyPr/>
          <a:lstStyle>
            <a:lvl1pPr marL="237744" indent="-237744">
              <a:lnSpc>
                <a:spcPct val="90000"/>
              </a:lnSpc>
              <a:spcBef>
                <a:spcPts val="1200"/>
              </a:spcBef>
              <a:buSzPct val="100000"/>
              <a:buFont typeface="Arial"/>
              <a:buChar char="•"/>
              <a:defRPr/>
            </a:lvl1pPr>
            <a:lvl2pPr marL="539496" indent="-256032">
              <a:lnSpc>
                <a:spcPct val="90000"/>
              </a:lnSpc>
              <a:spcBef>
                <a:spcPts val="600"/>
              </a:spcBef>
              <a:defRPr/>
            </a:lvl2pPr>
            <a:lvl3pPr marL="758952" indent="-182880">
              <a:lnSpc>
                <a:spcPct val="90000"/>
              </a:lnSpc>
              <a:spcBef>
                <a:spcPts val="600"/>
              </a:spcBef>
              <a:buSzPct val="90000"/>
              <a:buFont typeface="Wingdings" charset="2"/>
              <a:buChar char="§"/>
              <a:defRPr/>
            </a:lvl3pPr>
            <a:lvl4pPr marL="1033272" indent="0">
              <a:lnSpc>
                <a:spcPct val="90000"/>
              </a:lnSpc>
              <a:spcBef>
                <a:spcPts val="600"/>
              </a:spcBef>
              <a:buFontTx/>
              <a:buNone/>
              <a:defRPr/>
            </a:lvl4pPr>
            <a:lvl5pPr marL="1261872" indent="0">
              <a:lnSpc>
                <a:spcPct val="90000"/>
              </a:lnSpc>
              <a:spcBef>
                <a:spcPts val="600"/>
              </a:spcBef>
              <a:buSzPct val="85000"/>
              <a:buFontTx/>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0"/>
          </p:nvPr>
        </p:nvSpPr>
        <p:spPr>
          <a:xfrm>
            <a:off x="6216301" y="1289304"/>
            <a:ext cx="5314328" cy="4828032"/>
          </a:xfrm>
          <a:prstGeom prst="rect">
            <a:avLst/>
          </a:prstGeom>
        </p:spPr>
        <p:txBody>
          <a:bodyPr/>
          <a:lstStyle>
            <a:lvl1pPr marL="237744" indent="-237744">
              <a:lnSpc>
                <a:spcPct val="90000"/>
              </a:lnSpc>
              <a:spcBef>
                <a:spcPts val="1200"/>
              </a:spcBef>
              <a:buSzPct val="100000"/>
              <a:buFont typeface="Arial"/>
              <a:buChar char="•"/>
              <a:defRPr/>
            </a:lvl1pPr>
            <a:lvl2pPr marL="539496" indent="-256032">
              <a:lnSpc>
                <a:spcPct val="90000"/>
              </a:lnSpc>
              <a:spcBef>
                <a:spcPts val="600"/>
              </a:spcBef>
              <a:defRPr/>
            </a:lvl2pPr>
            <a:lvl3pPr marL="758952" indent="-182880">
              <a:lnSpc>
                <a:spcPct val="90000"/>
              </a:lnSpc>
              <a:spcBef>
                <a:spcPts val="600"/>
              </a:spcBef>
              <a:buSzPct val="90000"/>
              <a:buFont typeface="Wingdings" charset="2"/>
              <a:buChar char="§"/>
              <a:defRPr/>
            </a:lvl3pPr>
            <a:lvl4pPr marL="1033272" indent="0">
              <a:lnSpc>
                <a:spcPct val="90000"/>
              </a:lnSpc>
              <a:spcBef>
                <a:spcPts val="600"/>
              </a:spcBef>
              <a:buFontTx/>
              <a:buNone/>
              <a:defRPr/>
            </a:lvl4pPr>
            <a:lvl5pPr marL="1261872" indent="0">
              <a:lnSpc>
                <a:spcPct val="90000"/>
              </a:lnSpc>
              <a:spcBef>
                <a:spcPts val="600"/>
              </a:spcBef>
              <a:buSzPct val="85000"/>
              <a:buFontTx/>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965170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85485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Title with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5449" y="146304"/>
            <a:ext cx="9677927" cy="466344"/>
          </a:xfrm>
        </p:spPr>
        <p:txBody>
          <a:bodyPr/>
          <a:lstStyle/>
          <a:p>
            <a:r>
              <a:rPr lang="en-US"/>
              <a:t>Click to edit Master title style</a:t>
            </a:r>
          </a:p>
        </p:txBody>
      </p:sp>
      <p:sp>
        <p:nvSpPr>
          <p:cNvPr id="3" name="Content Placeholder 2"/>
          <p:cNvSpPr>
            <a:spLocks noGrp="1"/>
          </p:cNvSpPr>
          <p:nvPr>
            <p:ph idx="1"/>
          </p:nvPr>
        </p:nvSpPr>
        <p:spPr>
          <a:xfrm>
            <a:off x="633819" y="1289304"/>
            <a:ext cx="10921187" cy="4828032"/>
          </a:xfrm>
          <a:prstGeom prst="rect">
            <a:avLst/>
          </a:prstGeom>
        </p:spPr>
        <p:txBody>
          <a:bodyPr/>
          <a:lstStyle>
            <a:lvl1pPr marL="237744" indent="-237744">
              <a:lnSpc>
                <a:spcPct val="90000"/>
              </a:lnSpc>
              <a:spcBef>
                <a:spcPts val="1200"/>
              </a:spcBef>
              <a:buSzPct val="100000"/>
              <a:buFont typeface="Arial"/>
              <a:buChar char="•"/>
              <a:defRPr/>
            </a:lvl1pPr>
            <a:lvl2pPr marL="539496" indent="-256032">
              <a:lnSpc>
                <a:spcPct val="90000"/>
              </a:lnSpc>
              <a:spcBef>
                <a:spcPts val="600"/>
              </a:spcBef>
              <a:defRPr/>
            </a:lvl2pPr>
            <a:lvl3pPr marL="758952" indent="-182880">
              <a:lnSpc>
                <a:spcPct val="90000"/>
              </a:lnSpc>
              <a:spcBef>
                <a:spcPts val="600"/>
              </a:spcBef>
              <a:buSzPct val="90000"/>
              <a:buFont typeface="Wingdings" charset="2"/>
              <a:buChar char="§"/>
              <a:defRPr/>
            </a:lvl3pPr>
            <a:lvl4pPr marL="1033272" indent="0">
              <a:lnSpc>
                <a:spcPct val="90000"/>
              </a:lnSpc>
              <a:spcBef>
                <a:spcPts val="600"/>
              </a:spcBef>
              <a:buFontTx/>
              <a:buNone/>
              <a:defRPr/>
            </a:lvl4pPr>
            <a:lvl5pPr marL="1261872" indent="0">
              <a:lnSpc>
                <a:spcPct val="90000"/>
              </a:lnSpc>
              <a:spcBef>
                <a:spcPts val="600"/>
              </a:spcBef>
              <a:buSzPct val="85000"/>
              <a:buFontTx/>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1255449" y="594360"/>
            <a:ext cx="9677927" cy="304800"/>
          </a:xfrm>
          <a:prstGeom prst="rect">
            <a:avLst/>
          </a:prstGeom>
        </p:spPr>
        <p:txBody>
          <a:bodyPr vert="horz"/>
          <a:lstStyle>
            <a:lvl1pPr marL="0" indent="0" algn="ctr">
              <a:lnSpc>
                <a:spcPts val="2400"/>
              </a:lnSpc>
              <a:spcBef>
                <a:spcPts val="300"/>
              </a:spcBef>
              <a:spcAft>
                <a:spcPts val="600"/>
              </a:spcAft>
              <a:buFontTx/>
              <a:buNone/>
              <a:defRPr sz="2400" baseline="0"/>
            </a:lvl1pPr>
            <a:lvl2pPr marL="520700" indent="0">
              <a:buNone/>
              <a:defRPr/>
            </a:lvl2pPr>
            <a:lvl3pPr marL="976313" indent="0">
              <a:buNone/>
              <a:defRPr/>
            </a:lvl3pPr>
            <a:lvl4pPr marL="1427162" indent="0">
              <a:buNone/>
              <a:defRPr/>
            </a:lvl4pPr>
            <a:lvl5pPr>
              <a:buNone/>
              <a:defRPr/>
            </a:lvl5pPr>
          </a:lstStyle>
          <a:p>
            <a:pPr lvl="0"/>
            <a:r>
              <a:rPr lang="en-US" dirty="0"/>
              <a:t>Click to add Subtitle</a:t>
            </a:r>
          </a:p>
        </p:txBody>
      </p:sp>
    </p:spTree>
    <p:extLst>
      <p:ext uri="{BB962C8B-B14F-4D97-AF65-F5344CB8AC3E}">
        <p14:creationId xmlns:p14="http://schemas.microsoft.com/office/powerpoint/2010/main" val="36312337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0" hasCustomPrompt="1"/>
          </p:nvPr>
        </p:nvSpPr>
        <p:spPr>
          <a:xfrm>
            <a:off x="2108667" y="1764792"/>
            <a:ext cx="7959303" cy="3776472"/>
          </a:xfrm>
          <a:prstGeom prst="rect">
            <a:avLst/>
          </a:prstGeom>
          <a:ln w="12700">
            <a:solidFill>
              <a:schemeClr val="tx1"/>
            </a:solidFill>
          </a:ln>
        </p:spPr>
        <p:txBody>
          <a:bodyPr vert="horz"/>
          <a:lstStyle>
            <a:lvl1pPr marL="0" indent="0" algn="ctr">
              <a:lnSpc>
                <a:spcPts val="2000"/>
              </a:lnSpc>
              <a:spcBef>
                <a:spcPts val="300"/>
              </a:spcBef>
              <a:spcAft>
                <a:spcPts val="600"/>
              </a:spcAft>
              <a:buFontTx/>
              <a:buNone/>
              <a:defRPr/>
            </a:lvl1pPr>
          </a:lstStyle>
          <a:p>
            <a:r>
              <a:rPr lang="en-US" dirty="0"/>
              <a:t>Click icon to add picture</a:t>
            </a:r>
          </a:p>
        </p:txBody>
      </p:sp>
      <p:sp>
        <p:nvSpPr>
          <p:cNvPr id="5" name="Text Placeholder 4"/>
          <p:cNvSpPr>
            <a:spLocks noGrp="1"/>
          </p:cNvSpPr>
          <p:nvPr>
            <p:ph type="body" sz="quarter" idx="11"/>
          </p:nvPr>
        </p:nvSpPr>
        <p:spPr>
          <a:xfrm>
            <a:off x="2108667" y="1316736"/>
            <a:ext cx="7959303" cy="374904"/>
          </a:xfrm>
          <a:prstGeom prst="rect">
            <a:avLst/>
          </a:prstGeom>
        </p:spPr>
        <p:txBody>
          <a:bodyPr vert="horz" anchor="b" anchorCtr="0"/>
          <a:lstStyle>
            <a:lvl1pPr marL="0" indent="0" algn="ctr">
              <a:lnSpc>
                <a:spcPts val="2000"/>
              </a:lnSpc>
              <a:spcBef>
                <a:spcPts val="300"/>
              </a:spcBef>
              <a:spcAft>
                <a:spcPts val="600"/>
              </a:spcAft>
              <a:buFontTx/>
              <a:buNone/>
              <a:defRPr sz="180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
        <p:nvSpPr>
          <p:cNvPr id="6" name="Text Placeholder 4"/>
          <p:cNvSpPr>
            <a:spLocks noGrp="1"/>
          </p:cNvSpPr>
          <p:nvPr>
            <p:ph type="body" sz="quarter" idx="12"/>
          </p:nvPr>
        </p:nvSpPr>
        <p:spPr>
          <a:xfrm>
            <a:off x="2108667" y="5605272"/>
            <a:ext cx="7959303" cy="274320"/>
          </a:xfrm>
          <a:prstGeom prst="rect">
            <a:avLst/>
          </a:prstGeom>
        </p:spPr>
        <p:txBody>
          <a:bodyPr vert="horz" anchor="t" anchorCtr="0"/>
          <a:lstStyle>
            <a:lvl1pPr marL="0" indent="0" algn="ctr">
              <a:lnSpc>
                <a:spcPts val="1400"/>
              </a:lnSpc>
              <a:spcBef>
                <a:spcPts val="300"/>
              </a:spcBef>
              <a:spcAft>
                <a:spcPts val="600"/>
              </a:spcAft>
              <a:buFontTx/>
              <a:buNone/>
              <a:defRPr sz="1200" b="1" i="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Tree>
    <p:extLst>
      <p:ext uri="{BB962C8B-B14F-4D97-AF65-F5344CB8AC3E}">
        <p14:creationId xmlns:p14="http://schemas.microsoft.com/office/powerpoint/2010/main" val="363972665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Medi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Media Placeholder 3"/>
          <p:cNvSpPr>
            <a:spLocks noGrp="1"/>
          </p:cNvSpPr>
          <p:nvPr>
            <p:ph type="media" sz="quarter" idx="10"/>
          </p:nvPr>
        </p:nvSpPr>
        <p:spPr>
          <a:xfrm>
            <a:off x="2315877" y="1828800"/>
            <a:ext cx="7581449" cy="3346704"/>
          </a:xfrm>
          <a:prstGeom prst="rect">
            <a:avLst/>
          </a:prstGeom>
          <a:ln w="12700">
            <a:solidFill>
              <a:schemeClr val="tx1"/>
            </a:solidFill>
          </a:ln>
        </p:spPr>
        <p:txBody>
          <a:bodyPr vert="horz"/>
          <a:lstStyle>
            <a:lvl1pPr marL="0" indent="0">
              <a:lnSpc>
                <a:spcPts val="2000"/>
              </a:lnSpc>
              <a:spcBef>
                <a:spcPts val="300"/>
              </a:spcBef>
              <a:spcAft>
                <a:spcPts val="600"/>
              </a:spcAft>
              <a:buFontTx/>
              <a:buNone/>
              <a:defRPr/>
            </a:lvl1pPr>
          </a:lstStyle>
          <a:p>
            <a:r>
              <a:rPr lang="en-US"/>
              <a:t>Click icon to add media</a:t>
            </a:r>
            <a:endParaRPr lang="en-US" dirty="0"/>
          </a:p>
        </p:txBody>
      </p:sp>
      <p:sp>
        <p:nvSpPr>
          <p:cNvPr id="5" name="Text Placeholder 4"/>
          <p:cNvSpPr>
            <a:spLocks noGrp="1"/>
          </p:cNvSpPr>
          <p:nvPr>
            <p:ph type="body" sz="quarter" idx="11"/>
          </p:nvPr>
        </p:nvSpPr>
        <p:spPr>
          <a:xfrm>
            <a:off x="2315877" y="1371600"/>
            <a:ext cx="7581449" cy="374904"/>
          </a:xfrm>
          <a:prstGeom prst="rect">
            <a:avLst/>
          </a:prstGeom>
        </p:spPr>
        <p:txBody>
          <a:bodyPr vert="horz" anchor="b" anchorCtr="0"/>
          <a:lstStyle>
            <a:lvl1pPr marL="0" indent="0" algn="ctr">
              <a:lnSpc>
                <a:spcPts val="2000"/>
              </a:lnSpc>
              <a:spcBef>
                <a:spcPts val="300"/>
              </a:spcBef>
              <a:spcAft>
                <a:spcPts val="600"/>
              </a:spcAft>
              <a:buFontTx/>
              <a:buNone/>
              <a:defRPr sz="180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
        <p:nvSpPr>
          <p:cNvPr id="6" name="Text Placeholder 4"/>
          <p:cNvSpPr>
            <a:spLocks noGrp="1"/>
          </p:cNvSpPr>
          <p:nvPr>
            <p:ph type="body" sz="quarter" idx="12"/>
          </p:nvPr>
        </p:nvSpPr>
        <p:spPr>
          <a:xfrm>
            <a:off x="2315877" y="5230368"/>
            <a:ext cx="7581449" cy="274320"/>
          </a:xfrm>
          <a:prstGeom prst="rect">
            <a:avLst/>
          </a:prstGeom>
        </p:spPr>
        <p:txBody>
          <a:bodyPr vert="horz" anchor="t" anchorCtr="0"/>
          <a:lstStyle>
            <a:lvl1pPr marL="0" indent="0" algn="ctr">
              <a:lnSpc>
                <a:spcPts val="1400"/>
              </a:lnSpc>
              <a:spcBef>
                <a:spcPts val="300"/>
              </a:spcBef>
              <a:spcAft>
                <a:spcPts val="600"/>
              </a:spcAft>
              <a:buFontTx/>
              <a:buNone/>
              <a:defRPr sz="1200" b="1" i="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Tree>
    <p:extLst>
      <p:ext uri="{BB962C8B-B14F-4D97-AF65-F5344CB8AC3E}">
        <p14:creationId xmlns:p14="http://schemas.microsoft.com/office/powerpoint/2010/main" val="13673814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hart Placeholder 3"/>
          <p:cNvSpPr>
            <a:spLocks noGrp="1"/>
          </p:cNvSpPr>
          <p:nvPr>
            <p:ph type="chart" sz="quarter" idx="10"/>
          </p:nvPr>
        </p:nvSpPr>
        <p:spPr>
          <a:xfrm>
            <a:off x="1791758" y="1700784"/>
            <a:ext cx="8605310" cy="3941064"/>
          </a:xfrm>
          <a:prstGeom prst="rect">
            <a:avLst/>
          </a:prstGeom>
          <a:ln w="12700">
            <a:solidFill>
              <a:schemeClr val="tx1"/>
            </a:solidFill>
          </a:ln>
        </p:spPr>
        <p:txBody>
          <a:bodyPr vert="horz"/>
          <a:lstStyle>
            <a:lvl1pPr marL="0" indent="0">
              <a:lnSpc>
                <a:spcPts val="2000"/>
              </a:lnSpc>
              <a:spcBef>
                <a:spcPts val="300"/>
              </a:spcBef>
              <a:spcAft>
                <a:spcPts val="600"/>
              </a:spcAft>
              <a:buFontTx/>
              <a:buNone/>
              <a:defRPr/>
            </a:lvl1pPr>
          </a:lstStyle>
          <a:p>
            <a:r>
              <a:rPr lang="en-US"/>
              <a:t>Click icon to add chart</a:t>
            </a:r>
            <a:endParaRPr lang="en-US" dirty="0"/>
          </a:p>
        </p:txBody>
      </p:sp>
      <p:sp>
        <p:nvSpPr>
          <p:cNvPr id="5" name="Text Placeholder 4"/>
          <p:cNvSpPr>
            <a:spLocks noGrp="1"/>
          </p:cNvSpPr>
          <p:nvPr>
            <p:ph type="body" sz="quarter" idx="11"/>
          </p:nvPr>
        </p:nvSpPr>
        <p:spPr>
          <a:xfrm>
            <a:off x="1791758" y="1252728"/>
            <a:ext cx="8605310" cy="374904"/>
          </a:xfrm>
          <a:prstGeom prst="rect">
            <a:avLst/>
          </a:prstGeom>
        </p:spPr>
        <p:txBody>
          <a:bodyPr vert="horz" anchor="b" anchorCtr="0"/>
          <a:lstStyle>
            <a:lvl1pPr marL="0" indent="0" algn="ctr">
              <a:lnSpc>
                <a:spcPts val="2000"/>
              </a:lnSpc>
              <a:spcBef>
                <a:spcPts val="300"/>
              </a:spcBef>
              <a:spcAft>
                <a:spcPts val="600"/>
              </a:spcAft>
              <a:buFontTx/>
              <a:buNone/>
              <a:defRPr sz="180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
        <p:nvSpPr>
          <p:cNvPr id="6" name="Text Placeholder 4"/>
          <p:cNvSpPr>
            <a:spLocks noGrp="1"/>
          </p:cNvSpPr>
          <p:nvPr>
            <p:ph type="body" sz="quarter" idx="12"/>
          </p:nvPr>
        </p:nvSpPr>
        <p:spPr>
          <a:xfrm>
            <a:off x="1791758" y="5705856"/>
            <a:ext cx="8605310" cy="274320"/>
          </a:xfrm>
          <a:prstGeom prst="rect">
            <a:avLst/>
          </a:prstGeom>
        </p:spPr>
        <p:txBody>
          <a:bodyPr vert="horz" anchor="t" anchorCtr="0"/>
          <a:lstStyle>
            <a:lvl1pPr marL="0" indent="0" algn="ctr">
              <a:lnSpc>
                <a:spcPts val="1400"/>
              </a:lnSpc>
              <a:spcBef>
                <a:spcPts val="300"/>
              </a:spcBef>
              <a:spcAft>
                <a:spcPts val="600"/>
              </a:spcAft>
              <a:buFontTx/>
              <a:buNone/>
              <a:defRPr sz="1200" b="1" i="0" baseline="0"/>
            </a:lvl1pPr>
            <a:lvl2pPr marL="520700" indent="0">
              <a:buNone/>
              <a:defRPr/>
            </a:lvl2pPr>
            <a:lvl3pPr marL="976313" indent="0">
              <a:buNone/>
              <a:defRPr/>
            </a:lvl3pPr>
            <a:lvl4pPr marL="1427162" indent="0">
              <a:buNone/>
              <a:defRPr/>
            </a:lvl4pPr>
            <a:lvl5pPr>
              <a:buNone/>
              <a:defRPr/>
            </a:lvl5pPr>
          </a:lstStyle>
          <a:p>
            <a:pPr lvl="0"/>
            <a:r>
              <a:rPr lang="en-US"/>
              <a:t>Click to edit Master text styles</a:t>
            </a:r>
          </a:p>
        </p:txBody>
      </p:sp>
    </p:spTree>
    <p:extLst>
      <p:ext uri="{BB962C8B-B14F-4D97-AF65-F5344CB8AC3E}">
        <p14:creationId xmlns:p14="http://schemas.microsoft.com/office/powerpoint/2010/main" val="424324922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2" y="1293094"/>
            <a:ext cx="10915522"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0">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8"/>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23994825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5_Two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3" y="1293094"/>
            <a:ext cx="5317368"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0">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8"/>
          <p:cNvSpPr>
            <a:spLocks noGrp="1"/>
          </p:cNvSpPr>
          <p:nvPr>
            <p:ph type="title"/>
          </p:nvPr>
        </p:nvSpPr>
        <p:spPr/>
        <p:txBody>
          <a:bodyPr/>
          <a:lstStyle/>
          <a:p>
            <a:r>
              <a:rPr lang="en-US"/>
              <a:t>Click to edit Master title style</a:t>
            </a:r>
            <a:endParaRPr lang="en-US" dirty="0"/>
          </a:p>
        </p:txBody>
      </p:sp>
      <p:sp>
        <p:nvSpPr>
          <p:cNvPr id="6" name="Content Placeholder 7"/>
          <p:cNvSpPr>
            <a:spLocks noGrp="1"/>
          </p:cNvSpPr>
          <p:nvPr>
            <p:ph sz="quarter" idx="11"/>
          </p:nvPr>
        </p:nvSpPr>
        <p:spPr>
          <a:xfrm>
            <a:off x="6218828" y="1293094"/>
            <a:ext cx="5317368"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1588">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57590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3" y="1293094"/>
            <a:ext cx="5317368"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0">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8"/>
          <p:cNvSpPr>
            <a:spLocks noGrp="1"/>
          </p:cNvSpPr>
          <p:nvPr>
            <p:ph type="title"/>
          </p:nvPr>
        </p:nvSpPr>
        <p:spPr/>
        <p:txBody>
          <a:bodyPr/>
          <a:lstStyle/>
          <a:p>
            <a:r>
              <a:rPr lang="en-US"/>
              <a:t>Click to edit Master title style</a:t>
            </a:r>
            <a:endParaRPr lang="en-US" dirty="0"/>
          </a:p>
        </p:txBody>
      </p:sp>
      <p:sp>
        <p:nvSpPr>
          <p:cNvPr id="6" name="Content Placeholder 7"/>
          <p:cNvSpPr>
            <a:spLocks noGrp="1"/>
          </p:cNvSpPr>
          <p:nvPr>
            <p:ph sz="quarter" idx="11"/>
          </p:nvPr>
        </p:nvSpPr>
        <p:spPr>
          <a:xfrm>
            <a:off x="6218828" y="1293094"/>
            <a:ext cx="5317368"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1588">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_Section Header">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2" y="1680754"/>
            <a:ext cx="10915522" cy="4442955"/>
          </a:xfrm>
          <a:prstGeom prst="rect">
            <a:avLst/>
          </a:prstGeom>
        </p:spPr>
        <p:txBody>
          <a:bodyPr anchor="t" anchorCtr="1"/>
          <a:lstStyle>
            <a:lvl1pPr>
              <a:lnSpc>
                <a:spcPct val="90000"/>
              </a:lnSpc>
              <a:spcBef>
                <a:spcPts val="1500"/>
              </a:spcBef>
              <a:spcAft>
                <a:spcPts val="0"/>
              </a:spcAft>
              <a:defRPr/>
            </a:lvl1pPr>
            <a:lvl2pPr marL="539750" indent="-255588">
              <a:lnSpc>
                <a:spcPct val="90000"/>
              </a:lnSpc>
              <a:spcBef>
                <a:spcPts val="1500"/>
              </a:spcBef>
              <a:spcAft>
                <a:spcPts val="0"/>
              </a:spcAft>
              <a:defRPr sz="1800"/>
            </a:lvl2pPr>
            <a:lvl3pPr marL="757238" indent="-184150">
              <a:lnSpc>
                <a:spcPct val="90000"/>
              </a:lnSpc>
              <a:spcBef>
                <a:spcPts val="1500"/>
              </a:spcBef>
              <a:spcAft>
                <a:spcPts val="0"/>
              </a:spcAft>
              <a:buSzPct val="90000"/>
              <a:buFont typeface="Arial" pitchFamily="34" charset="0"/>
              <a:buChar char="•"/>
              <a:defRPr/>
            </a:lvl3pPr>
            <a:lvl4pPr marL="1033272" indent="0">
              <a:lnSpc>
                <a:spcPct val="90000"/>
              </a:lnSpc>
              <a:spcBef>
                <a:spcPts val="1500"/>
              </a:spcBef>
              <a:spcAft>
                <a:spcPts val="0"/>
              </a:spcAft>
              <a:buFontTx/>
              <a:buNone/>
              <a:defRPr/>
            </a:lvl4pPr>
            <a:lvl5pPr marL="1261872" indent="0">
              <a:lnSpc>
                <a:spcPct val="90000"/>
              </a:lnSpc>
              <a:spcBef>
                <a:spcPts val="15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itle 4"/>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6397376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2" y="1293094"/>
            <a:ext cx="10915522"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0">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8"/>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345732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ith Subtitle and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2" y="1293094"/>
            <a:ext cx="10915522" cy="4830616"/>
          </a:xfrm>
          <a:prstGeom prst="rect">
            <a:avLst/>
          </a:prstGeom>
        </p:spPr>
        <p:txBody>
          <a:bodyPr/>
          <a:lstStyle>
            <a:lvl1pPr>
              <a:lnSpc>
                <a:spcPct val="90000"/>
              </a:lnSpc>
              <a:spcBef>
                <a:spcPts val="1200"/>
              </a:spcBef>
              <a:spcAft>
                <a:spcPts val="0"/>
              </a:spcAft>
              <a:defRPr/>
            </a:lvl1pPr>
            <a:lvl2pPr marL="539750" indent="-255588">
              <a:lnSpc>
                <a:spcPct val="90000"/>
              </a:lnSpc>
              <a:spcBef>
                <a:spcPts val="600"/>
              </a:spcBef>
              <a:spcAft>
                <a:spcPts val="0"/>
              </a:spcAft>
              <a:defRPr sz="1800"/>
            </a:lvl2pPr>
            <a:lvl3pPr marL="757238" indent="-184150">
              <a:lnSpc>
                <a:spcPct val="90000"/>
              </a:lnSpc>
              <a:spcBef>
                <a:spcPts val="600"/>
              </a:spcBef>
              <a:spcAft>
                <a:spcPts val="0"/>
              </a:spcAft>
              <a:buSzPct val="90000"/>
              <a:buFont typeface="Arial" pitchFamily="34" charset="0"/>
              <a:buChar char="•"/>
              <a:defRPr/>
            </a:lvl3pPr>
            <a:lvl4pPr marL="1033272" indent="0">
              <a:lnSpc>
                <a:spcPct val="90000"/>
              </a:lnSpc>
              <a:spcBef>
                <a:spcPts val="600"/>
              </a:spcBef>
              <a:spcAft>
                <a:spcPts val="0"/>
              </a:spcAft>
              <a:buFontTx/>
              <a:buNone/>
              <a:defRPr/>
            </a:lvl4pPr>
            <a:lvl5pPr marL="1261872"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itle 4"/>
          <p:cNvSpPr>
            <a:spLocks noGrp="1"/>
          </p:cNvSpPr>
          <p:nvPr>
            <p:ph type="title"/>
          </p:nvPr>
        </p:nvSpPr>
        <p:spPr>
          <a:xfrm>
            <a:off x="1253710" y="145148"/>
            <a:ext cx="9681406" cy="464455"/>
          </a:xfrm>
        </p:spPr>
        <p:txBody>
          <a:bodyPr/>
          <a:lstStyle/>
          <a:p>
            <a:r>
              <a:rPr lang="en-US"/>
              <a:t>Click to edit Master title style</a:t>
            </a:r>
            <a:endParaRPr lang="en-US" dirty="0"/>
          </a:p>
        </p:txBody>
      </p:sp>
      <p:sp>
        <p:nvSpPr>
          <p:cNvPr id="9" name="Text Placeholder 8"/>
          <p:cNvSpPr>
            <a:spLocks noGrp="1"/>
          </p:cNvSpPr>
          <p:nvPr>
            <p:ph type="body" sz="quarter" idx="11" hasCustomPrompt="1"/>
          </p:nvPr>
        </p:nvSpPr>
        <p:spPr>
          <a:xfrm>
            <a:off x="1253710" y="593819"/>
            <a:ext cx="9681317" cy="296863"/>
          </a:xfrm>
          <a:prstGeom prst="rect">
            <a:avLst/>
          </a:prstGeom>
        </p:spPr>
        <p:txBody>
          <a:bodyPr/>
          <a:lstStyle>
            <a:lvl1pPr marL="0" indent="0" algn="ctr">
              <a:lnSpc>
                <a:spcPts val="2400"/>
              </a:lnSpc>
              <a:buNone/>
              <a:defRPr sz="2400"/>
            </a:lvl1pPr>
          </a:lstStyle>
          <a:p>
            <a:pPr lvl="0"/>
            <a:r>
              <a:rPr lang="en-US" dirty="0"/>
              <a:t>Click to add Subtitle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082" y="1680754"/>
            <a:ext cx="10915522" cy="4442955"/>
          </a:xfrm>
          <a:prstGeom prst="rect">
            <a:avLst/>
          </a:prstGeom>
        </p:spPr>
        <p:txBody>
          <a:bodyPr anchor="t" anchorCtr="1"/>
          <a:lstStyle>
            <a:lvl1pPr>
              <a:lnSpc>
                <a:spcPct val="90000"/>
              </a:lnSpc>
              <a:spcBef>
                <a:spcPts val="1500"/>
              </a:spcBef>
              <a:spcAft>
                <a:spcPts val="0"/>
              </a:spcAft>
              <a:defRPr/>
            </a:lvl1pPr>
            <a:lvl2pPr marL="539750" indent="-255588">
              <a:lnSpc>
                <a:spcPct val="90000"/>
              </a:lnSpc>
              <a:spcBef>
                <a:spcPts val="1500"/>
              </a:spcBef>
              <a:spcAft>
                <a:spcPts val="0"/>
              </a:spcAft>
              <a:defRPr sz="1800"/>
            </a:lvl2pPr>
            <a:lvl3pPr marL="757238" indent="-184150">
              <a:lnSpc>
                <a:spcPct val="90000"/>
              </a:lnSpc>
              <a:spcBef>
                <a:spcPts val="1500"/>
              </a:spcBef>
              <a:spcAft>
                <a:spcPts val="0"/>
              </a:spcAft>
              <a:buSzPct val="90000"/>
              <a:buFont typeface="Arial" pitchFamily="34" charset="0"/>
              <a:buChar char="•"/>
              <a:defRPr/>
            </a:lvl3pPr>
            <a:lvl4pPr marL="1033272" indent="0">
              <a:lnSpc>
                <a:spcPct val="90000"/>
              </a:lnSpc>
              <a:spcBef>
                <a:spcPts val="1500"/>
              </a:spcBef>
              <a:spcAft>
                <a:spcPts val="0"/>
              </a:spcAft>
              <a:buFontTx/>
              <a:buNone/>
              <a:defRPr/>
            </a:lvl4pPr>
            <a:lvl5pPr marL="1261872" indent="0">
              <a:lnSpc>
                <a:spcPct val="90000"/>
              </a:lnSpc>
              <a:spcBef>
                <a:spcPts val="15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itle 4"/>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2112648" y="1768104"/>
            <a:ext cx="7958522" cy="3773711"/>
          </a:xfrm>
          <a:prstGeom prst="rect">
            <a:avLst/>
          </a:prstGeom>
          <a:ln w="12700">
            <a:solidFill>
              <a:schemeClr val="tx1"/>
            </a:solidFill>
          </a:ln>
        </p:spPr>
        <p:txBody>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112648" y="5603133"/>
            <a:ext cx="7958522" cy="274320"/>
          </a:xfrm>
          <a:prstGeom prst="rect">
            <a:avLst/>
          </a:prstGeom>
        </p:spPr>
        <p:txBody>
          <a:bodyPr/>
          <a:lstStyle>
            <a:lvl1pPr marL="0" indent="0" algn="ctr">
              <a:lnSpc>
                <a:spcPts val="1400"/>
              </a:lnSpc>
              <a:buNone/>
              <a:defRPr sz="1200" b="1">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Title 7"/>
          <p:cNvSpPr>
            <a:spLocks noGrp="1"/>
          </p:cNvSpPr>
          <p:nvPr>
            <p:ph type="title"/>
          </p:nvPr>
        </p:nvSpPr>
        <p:spPr/>
        <p:txBody>
          <a:bodyPr/>
          <a:lstStyle/>
          <a:p>
            <a:r>
              <a:rPr lang="en-US"/>
              <a:t>Click to edit Master title style</a:t>
            </a:r>
            <a:endParaRPr lang="en-US" dirty="0"/>
          </a:p>
        </p:txBody>
      </p:sp>
      <p:sp>
        <p:nvSpPr>
          <p:cNvPr id="9" name="Text Placeholder 3"/>
          <p:cNvSpPr>
            <a:spLocks noGrp="1"/>
          </p:cNvSpPr>
          <p:nvPr>
            <p:ph type="body" sz="half" idx="10"/>
          </p:nvPr>
        </p:nvSpPr>
        <p:spPr>
          <a:xfrm>
            <a:off x="2112648" y="1312860"/>
            <a:ext cx="7958522" cy="377390"/>
          </a:xfrm>
          <a:prstGeom prst="rect">
            <a:avLst/>
          </a:prstGeom>
        </p:spPr>
        <p:txBody>
          <a:bodyPr anchor="b"/>
          <a:lstStyle>
            <a:lvl1pPr marL="0" indent="0" algn="ctr">
              <a:lnSpc>
                <a:spcPts val="2000"/>
              </a:lnSpc>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di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Media Placeholder 3"/>
          <p:cNvSpPr>
            <a:spLocks noGrp="1"/>
          </p:cNvSpPr>
          <p:nvPr>
            <p:ph type="media" sz="quarter" idx="10"/>
          </p:nvPr>
        </p:nvSpPr>
        <p:spPr>
          <a:xfrm>
            <a:off x="2314841" y="1828800"/>
            <a:ext cx="7581449" cy="3343275"/>
          </a:xfrm>
          <a:prstGeom prst="rect">
            <a:avLst/>
          </a:prstGeom>
          <a:ln w="12700">
            <a:solidFill>
              <a:schemeClr val="tx1"/>
            </a:solidFill>
          </a:ln>
        </p:spPr>
        <p:txBody>
          <a:bodyPr/>
          <a:lstStyle>
            <a:lvl1pPr marL="0" indent="0">
              <a:buFontTx/>
              <a:buNone/>
              <a:defRPr/>
            </a:lvl1pPr>
          </a:lstStyle>
          <a:p>
            <a:r>
              <a:rPr lang="en-US"/>
              <a:t>Click icon to add media</a:t>
            </a:r>
            <a:endParaRPr lang="en-US" dirty="0"/>
          </a:p>
        </p:txBody>
      </p:sp>
      <p:sp>
        <p:nvSpPr>
          <p:cNvPr id="5" name="Text Placeholder 3"/>
          <p:cNvSpPr>
            <a:spLocks noGrp="1"/>
          </p:cNvSpPr>
          <p:nvPr>
            <p:ph type="body" sz="half" idx="2"/>
          </p:nvPr>
        </p:nvSpPr>
        <p:spPr>
          <a:xfrm>
            <a:off x="2315877" y="5229437"/>
            <a:ext cx="7581449" cy="274320"/>
          </a:xfrm>
          <a:prstGeom prst="rect">
            <a:avLst/>
          </a:prstGeom>
        </p:spPr>
        <p:txBody>
          <a:bodyPr/>
          <a:lstStyle>
            <a:lvl1pPr marL="0" indent="0" algn="ctr">
              <a:lnSpc>
                <a:spcPts val="1400"/>
              </a:lnSpc>
              <a:buNone/>
              <a:defRPr sz="1200" b="1">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Text Placeholder 3"/>
          <p:cNvSpPr>
            <a:spLocks noGrp="1"/>
          </p:cNvSpPr>
          <p:nvPr>
            <p:ph type="body" sz="half" idx="11"/>
          </p:nvPr>
        </p:nvSpPr>
        <p:spPr>
          <a:xfrm>
            <a:off x="2315877" y="1368517"/>
            <a:ext cx="7581449" cy="377390"/>
          </a:xfrm>
          <a:prstGeom prst="rect">
            <a:avLst/>
          </a:prstGeom>
        </p:spPr>
        <p:txBody>
          <a:bodyPr anchor="b"/>
          <a:lstStyle>
            <a:lvl1pPr marL="0" indent="0" algn="ctr">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3710" y="101601"/>
            <a:ext cx="9681406" cy="816989"/>
          </a:xfrm>
          <a:prstGeom prst="rect">
            <a:avLst/>
          </a:prstGeom>
        </p:spPr>
        <p:txBody>
          <a:bodyPr vert="horz" lIns="91440" tIns="45720" rIns="91440" bIns="45720" rtlCol="0" anchor="ctr">
            <a:noAutofit/>
          </a:bodyPr>
          <a:lstStyle/>
          <a:p>
            <a:r>
              <a:rPr lang="en-US"/>
              <a:t>Click to edit Master title style</a:t>
            </a:r>
            <a:endParaRPr lang="en-US" dirty="0"/>
          </a:p>
        </p:txBody>
      </p:sp>
      <p:cxnSp>
        <p:nvCxnSpPr>
          <p:cNvPr id="18" name="Straight Connector 12"/>
          <p:cNvCxnSpPr>
            <a:cxnSpLocks noChangeShapeType="1"/>
          </p:cNvCxnSpPr>
          <p:nvPr/>
        </p:nvCxnSpPr>
        <p:spPr bwMode="auto">
          <a:xfrm>
            <a:off x="0" y="950913"/>
            <a:ext cx="12188825" cy="0"/>
          </a:xfrm>
          <a:prstGeom prst="line">
            <a:avLst/>
          </a:prstGeom>
          <a:noFill/>
          <a:ln w="22225" algn="ctr">
            <a:solidFill>
              <a:schemeClr val="accent4"/>
            </a:solidFill>
            <a:round/>
            <a:headEnd type="none" w="sm" len="sm"/>
            <a:tailEnd type="none" w="sm" len="sm"/>
          </a:ln>
        </p:spPr>
      </p:cxnSp>
      <p:cxnSp>
        <p:nvCxnSpPr>
          <p:cNvPr id="13" name="Straight Connector 12"/>
          <p:cNvCxnSpPr>
            <a:cxnSpLocks noChangeShapeType="1"/>
          </p:cNvCxnSpPr>
          <p:nvPr/>
        </p:nvCxnSpPr>
        <p:spPr bwMode="auto">
          <a:xfrm>
            <a:off x="0" y="6354186"/>
            <a:ext cx="12188825" cy="0"/>
          </a:xfrm>
          <a:prstGeom prst="line">
            <a:avLst/>
          </a:prstGeom>
          <a:noFill/>
          <a:ln w="22225" algn="ctr">
            <a:solidFill>
              <a:schemeClr val="accent4"/>
            </a:solidFill>
            <a:round/>
            <a:headEnd type="none" w="sm" len="sm"/>
            <a:tailEnd type="none" w="sm" len="sm"/>
          </a:ln>
        </p:spPr>
      </p:cxnSp>
      <p:sp>
        <p:nvSpPr>
          <p:cNvPr id="10" name="Rectangle 1032"/>
          <p:cNvSpPr>
            <a:spLocks noChangeArrowheads="1"/>
          </p:cNvSpPr>
          <p:nvPr/>
        </p:nvSpPr>
        <p:spPr bwMode="auto">
          <a:xfrm>
            <a:off x="429270" y="6451134"/>
            <a:ext cx="1450470" cy="219456"/>
          </a:xfrm>
          <a:prstGeom prst="rect">
            <a:avLst/>
          </a:prstGeom>
          <a:noFill/>
          <a:ln w="9525">
            <a:noFill/>
            <a:miter lim="800000"/>
            <a:headEnd/>
            <a:tailEnd/>
          </a:ln>
          <a:effectLst/>
        </p:spPr>
        <p:txBody>
          <a:bodyPr wrap="square" lIns="45720" tIns="0" rIns="0" bIns="0"/>
          <a:lstStyle/>
          <a:p>
            <a:pPr>
              <a:defRPr/>
            </a:pPr>
            <a:r>
              <a:rPr lang="en-US" sz="700" baseline="0" dirty="0">
                <a:solidFill>
                  <a:srgbClr val="000000"/>
                </a:solidFill>
                <a:cs typeface="Arial" pitchFamily="34" charset="0"/>
              </a:rPr>
              <a:t>MPC - </a:t>
            </a:r>
            <a:fld id="{6A829F23-F466-44AA-A5B9-24580D3A690E}" type="slidenum">
              <a:rPr lang="en-US" sz="700" smtClean="0">
                <a:solidFill>
                  <a:srgbClr val="000000"/>
                </a:solidFill>
                <a:cs typeface="Arial" pitchFamily="34" charset="0"/>
              </a:rPr>
              <a:pPr>
                <a:defRPr/>
              </a:pPr>
              <a:t>‹#›</a:t>
            </a:fld>
            <a:endParaRPr lang="en-US" sz="700" dirty="0">
              <a:solidFill>
                <a:srgbClr val="000000"/>
              </a:solidFill>
              <a:cs typeface="Arial" pitchFamily="34" charset="0"/>
            </a:endParaRPr>
          </a:p>
          <a:p>
            <a:pPr>
              <a:defRPr/>
            </a:pPr>
            <a:r>
              <a:rPr lang="en-US" sz="700" dirty="0">
                <a:solidFill>
                  <a:srgbClr val="000000"/>
                </a:solidFill>
                <a:cs typeface="Arial" pitchFamily="34" charset="0"/>
              </a:rPr>
              <a:t>ES 05/05/20</a:t>
            </a:r>
          </a:p>
        </p:txBody>
      </p:sp>
      <p:pic>
        <p:nvPicPr>
          <p:cNvPr id="8" name="Content Placeholder 3" descr="LL_Logo_alone_blue.png"/>
          <p:cNvPicPr>
            <a:picLocks noChangeAspect="1"/>
          </p:cNvPicPr>
          <p:nvPr/>
        </p:nvPicPr>
        <p:blipFill>
          <a:blip r:embed="rId33" cstate="print"/>
          <a:stretch>
            <a:fillRect/>
          </a:stretch>
        </p:blipFill>
        <p:spPr>
          <a:xfrm>
            <a:off x="487553" y="246889"/>
            <a:ext cx="548524" cy="531083"/>
          </a:xfrm>
          <a:prstGeom prst="rect">
            <a:avLst/>
          </a:prstGeom>
        </p:spPr>
      </p:pic>
      <p:pic>
        <p:nvPicPr>
          <p:cNvPr id="9" name="Picture 8" descr="LL_Logo_blue_nomark.png"/>
          <p:cNvPicPr>
            <a:picLocks noChangeAspect="1"/>
          </p:cNvPicPr>
          <p:nvPr/>
        </p:nvPicPr>
        <p:blipFill>
          <a:blip r:embed="rId34" cstate="print"/>
          <a:stretch>
            <a:fillRect/>
          </a:stretch>
        </p:blipFill>
        <p:spPr>
          <a:xfrm>
            <a:off x="9681997" y="6473952"/>
            <a:ext cx="2007097" cy="228224"/>
          </a:xfrm>
          <a:prstGeom prst="rect">
            <a:avLst/>
          </a:prstGeom>
        </p:spPr>
      </p:pic>
    </p:spTree>
  </p:cSld>
  <p:clrMap bg1="lt1" tx1="dk1" bg2="lt2" tx2="dk2" accent1="accent1" accent2="accent2" accent3="accent3" accent4="accent4" accent5="accent5" accent6="accent6" hlink="hlink" folHlink="folHlink"/>
  <p:sldLayoutIdLst>
    <p:sldLayoutId id="2147483668" r:id="rId1"/>
    <p:sldLayoutId id="2147483669" r:id="rId2"/>
    <p:sldLayoutId id="2147483694" r:id="rId3"/>
    <p:sldLayoutId id="2147483689" r:id="rId4"/>
    <p:sldLayoutId id="2147483695" r:id="rId5"/>
    <p:sldLayoutId id="2147483692" r:id="rId6"/>
    <p:sldLayoutId id="2147483693" r:id="rId7"/>
    <p:sldLayoutId id="2147483676" r:id="rId8"/>
    <p:sldLayoutId id="2147483690" r:id="rId9"/>
    <p:sldLayoutId id="2147483691" r:id="rId10"/>
    <p:sldLayoutId id="2147483699" r:id="rId11"/>
    <p:sldLayoutId id="2147483701" r:id="rId12"/>
    <p:sldLayoutId id="2147483702" r:id="rId13"/>
    <p:sldLayoutId id="2147483707" r:id="rId14"/>
    <p:sldLayoutId id="2147483709" r:id="rId15"/>
    <p:sldLayoutId id="2147483710" r:id="rId16"/>
    <p:sldLayoutId id="2147483712" r:id="rId17"/>
    <p:sldLayoutId id="2147483713" r:id="rId18"/>
    <p:sldLayoutId id="2147483714" r:id="rId19"/>
    <p:sldLayoutId id="2147483715" r:id="rId20"/>
    <p:sldLayoutId id="2147483716" r:id="rId21"/>
    <p:sldLayoutId id="2147483720" r:id="rId22"/>
    <p:sldLayoutId id="2147483722" r:id="rId23"/>
    <p:sldLayoutId id="2147483723" r:id="rId24"/>
    <p:sldLayoutId id="2147483725" r:id="rId25"/>
    <p:sldLayoutId id="2147483726" r:id="rId26"/>
    <p:sldLayoutId id="2147483727" r:id="rId27"/>
    <p:sldLayoutId id="2147483728" r:id="rId28"/>
    <p:sldLayoutId id="2147483729" r:id="rId29"/>
    <p:sldLayoutId id="2147483730" r:id="rId30"/>
    <p:sldLayoutId id="2147483731" r:id="rId31"/>
  </p:sldLayoutIdLst>
  <p:txStyles>
    <p:titleStyle>
      <a:lvl1pPr algn="ctr" eaLnBrk="1" hangingPunct="1">
        <a:lnSpc>
          <a:spcPts val="2800"/>
        </a:lnSpc>
        <a:defRPr sz="2800" b="1">
          <a:latin typeface="Arial" pitchFamily="34" charset="0"/>
          <a:cs typeface="Arial" pitchFamily="34" charset="0"/>
        </a:defRPr>
      </a:lvl1pPr>
    </p:titleStyle>
    <p:bodyStyle>
      <a:lvl1pPr marL="233363" indent="-233363" algn="l" eaLnBrk="1" hangingPunct="1">
        <a:lnSpc>
          <a:spcPts val="2000"/>
        </a:lnSpc>
        <a:spcBef>
          <a:spcPts val="300"/>
        </a:spcBef>
        <a:spcAft>
          <a:spcPts val="600"/>
        </a:spcAft>
        <a:buFont typeface="Arial" pitchFamily="34" charset="0"/>
        <a:buChar char="•"/>
        <a:defRPr sz="2000" b="1">
          <a:latin typeface="Arial" pitchFamily="34" charset="0"/>
          <a:cs typeface="Arial" pitchFamily="34" charset="0"/>
        </a:defRPr>
      </a:lvl1pPr>
      <a:lvl2pPr marL="509588" indent="-225425" algn="l" eaLnBrk="1" hangingPunct="1">
        <a:lnSpc>
          <a:spcPts val="2000"/>
        </a:lnSpc>
        <a:spcBef>
          <a:spcPts val="300"/>
        </a:spcBef>
        <a:spcAft>
          <a:spcPts val="600"/>
        </a:spcAft>
        <a:buFont typeface="Arial" pitchFamily="34" charset="0"/>
        <a:buChar char="–"/>
        <a:defRPr sz="2000" b="1">
          <a:latin typeface="Arial" pitchFamily="34" charset="0"/>
          <a:cs typeface="Arial" pitchFamily="34" charset="0"/>
        </a:defRPr>
      </a:lvl2pPr>
      <a:lvl3pPr marL="854075" indent="-223838" algn="l" eaLnBrk="1" hangingPunct="1">
        <a:lnSpc>
          <a:spcPts val="2000"/>
        </a:lnSpc>
        <a:spcBef>
          <a:spcPts val="300"/>
        </a:spcBef>
        <a:spcAft>
          <a:spcPts val="600"/>
        </a:spcAft>
        <a:buFont typeface="Arial" pitchFamily="34" charset="0"/>
        <a:buChar char="•"/>
        <a:defRPr sz="1600" b="1">
          <a:latin typeface="Arial" pitchFamily="34" charset="0"/>
          <a:cs typeface="Arial" pitchFamily="34" charset="0"/>
        </a:defRPr>
      </a:lvl3pPr>
      <a:lvl4pPr marL="1035050" indent="-180975" algn="l" eaLnBrk="1" hangingPunct="1">
        <a:lnSpc>
          <a:spcPts val="2000"/>
        </a:lnSpc>
        <a:spcBef>
          <a:spcPts val="300"/>
        </a:spcBef>
        <a:spcAft>
          <a:spcPts val="600"/>
        </a:spcAft>
        <a:buFont typeface="Courier New" pitchFamily="49" charset="0"/>
        <a:buChar char="o"/>
        <a:defRPr sz="1400" b="1">
          <a:latin typeface="Arial" pitchFamily="34" charset="0"/>
          <a:cs typeface="Arial" pitchFamily="34" charset="0"/>
        </a:defRPr>
      </a:lvl4pPr>
      <a:lvl5pPr marL="796925" indent="0" algn="l" eaLnBrk="1" hangingPunct="1">
        <a:spcBef>
          <a:spcPts val="600"/>
        </a:spcBef>
        <a:defRPr sz="1600" b="1">
          <a:latin typeface="Arial" pitchFamily="34" charset="0"/>
          <a:cs typeface="Arial" pitchFamily="34" charset="0"/>
        </a:defRPr>
      </a:lvl5pPr>
      <a:lvl6pPr marL="1147763" indent="0" algn="l" eaLnBrk="1" hangingPunct="1">
        <a:spcBef>
          <a:spcPts val="600"/>
        </a:spcBef>
        <a:defRPr sz="1400" b="1">
          <a:latin typeface="Arial" pitchFamily="34" charset="0"/>
          <a:cs typeface="Arial" pitchFamily="34" charset="0"/>
        </a:defRPr>
      </a:lvl6pPr>
      <a:lvl7pPr marL="1319213" indent="-179388" algn="l" eaLnBrk="1" hangingPunct="1">
        <a:lnSpc>
          <a:spcPts val="2000"/>
        </a:lnSpc>
        <a:spcBef>
          <a:spcPts val="300"/>
        </a:spcBef>
        <a:spcAft>
          <a:spcPts val="600"/>
        </a:spcAft>
        <a:buFont typeface="Arial" pitchFamily="34" charset="0"/>
        <a:buChar char="•"/>
        <a:defRPr sz="1200" b="1">
          <a:latin typeface="Arial" pitchFamily="34" charset="0"/>
          <a:cs typeface="Arial" pitchFamily="34" charset="0"/>
        </a:defRPr>
      </a:lvl7pPr>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2.tiff"/><Relationship Id="rId5" Type="http://schemas.openxmlformats.org/officeDocument/2006/relationships/image" Target="../media/image23.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6.jpeg"/><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jpeg"/><Relationship Id="rId12"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5.xml"/><Relationship Id="rId6" Type="http://schemas.openxmlformats.org/officeDocument/2006/relationships/image" Target="../media/image31.png"/><Relationship Id="rId11" Type="http://schemas.openxmlformats.org/officeDocument/2006/relationships/image" Target="../media/image36.jpg"/><Relationship Id="rId5" Type="http://schemas.openxmlformats.org/officeDocument/2006/relationships/image" Target="../media/image30.png"/><Relationship Id="rId10" Type="http://schemas.openxmlformats.org/officeDocument/2006/relationships/image" Target="../media/image35.jpg"/><Relationship Id="rId4" Type="http://schemas.openxmlformats.org/officeDocument/2006/relationships/image" Target="../media/image29.png"/><Relationship Id="rId9" Type="http://schemas.openxmlformats.org/officeDocument/2006/relationships/image" Target="../media/image34.png"/></Relationships>
</file>

<file path=ppt/slides/_rels/slide29.xml.rels><?xml version="1.0" encoding="UTF-8" standalone="yes"?>
<Relationships xmlns="http://schemas.openxmlformats.org/package/2006/relationships"><Relationship Id="rId8" Type="http://schemas.openxmlformats.org/officeDocument/2006/relationships/image" Target="../media/image43.tiff"/><Relationship Id="rId3" Type="http://schemas.openxmlformats.org/officeDocument/2006/relationships/image" Target="../media/image38.emf"/><Relationship Id="rId7" Type="http://schemas.openxmlformats.org/officeDocument/2006/relationships/image" Target="../media/image42.png"/><Relationship Id="rId2" Type="http://schemas.openxmlformats.org/officeDocument/2006/relationships/notesSlide" Target="../notesSlides/notesSlide29.xml"/><Relationship Id="rId1" Type="http://schemas.openxmlformats.org/officeDocument/2006/relationships/slideLayout" Target="../slideLayouts/slideLayout4.xml"/><Relationship Id="rId6" Type="http://schemas.openxmlformats.org/officeDocument/2006/relationships/image" Target="../media/image41.jpg"/><Relationship Id="rId5" Type="http://schemas.openxmlformats.org/officeDocument/2006/relationships/image" Target="../media/image40.emf"/><Relationship Id="rId4" Type="http://schemas.openxmlformats.org/officeDocument/2006/relationships/image" Target="../media/image39.emf"/></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9.jpeg"/><Relationship Id="rId5" Type="http://schemas.openxmlformats.org/officeDocument/2006/relationships/image" Target="../media/image8.png"/><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15.tiff"/><Relationship Id="rId3" Type="http://schemas.openxmlformats.org/officeDocument/2006/relationships/image" Target="../media/image10.emf"/><Relationship Id="rId7" Type="http://schemas.openxmlformats.org/officeDocument/2006/relationships/image" Target="../media/image14.emf"/><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image" Target="../media/image13.tiff"/><Relationship Id="rId5" Type="http://schemas.openxmlformats.org/officeDocument/2006/relationships/image" Target="../media/image12.emf"/><Relationship Id="rId4" Type="http://schemas.openxmlformats.org/officeDocument/2006/relationships/image" Target="../media/image11.emf"/></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22.tiff"/><Relationship Id="rId5" Type="http://schemas.openxmlformats.org/officeDocument/2006/relationships/image" Target="../media/image18.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09183" y="1389888"/>
            <a:ext cx="9970459" cy="1298448"/>
          </a:xfrm>
        </p:spPr>
        <p:txBody>
          <a:bodyPr/>
          <a:lstStyle/>
          <a:p>
            <a:r>
              <a:rPr lang="en-US" dirty="0"/>
              <a:t>Privacy-Preserving Collaboration</a:t>
            </a:r>
            <a:br>
              <a:rPr lang="en-US" dirty="0"/>
            </a:br>
            <a:r>
              <a:rPr lang="en-US" dirty="0"/>
              <a:t>Using Cryptography</a:t>
            </a:r>
          </a:p>
        </p:txBody>
      </p:sp>
      <p:sp>
        <p:nvSpPr>
          <p:cNvPr id="4110" name="Text Box 14"/>
          <p:cNvSpPr txBox="1">
            <a:spLocks noGrp="1" noChangeArrowheads="1"/>
          </p:cNvSpPr>
          <p:nvPr>
            <p:ph type="subTitle" sz="quarter" idx="1"/>
          </p:nvPr>
        </p:nvSpPr>
        <p:spPr>
          <a:xfrm>
            <a:off x="1109183" y="3008376"/>
            <a:ext cx="9970459" cy="1792224"/>
          </a:xfrm>
          <a:noFill/>
          <a:ln/>
        </p:spPr>
        <p:txBody>
          <a:bodyPr/>
          <a:lstStyle/>
          <a:p>
            <a:r>
              <a:rPr lang="en-US" altLang="en-US" sz="2400" dirty="0"/>
              <a:t>Dr. Emily Shen</a:t>
            </a:r>
          </a:p>
          <a:p>
            <a:r>
              <a:rPr lang="en-US" altLang="en-US" sz="2400" dirty="0"/>
              <a:t>Briefing to the Federal Privacy Council</a:t>
            </a:r>
            <a:br>
              <a:rPr lang="en-US" altLang="en-US" sz="2400" dirty="0"/>
            </a:br>
            <a:r>
              <a:rPr lang="en-US" altLang="en-US" sz="2400" dirty="0"/>
              <a:t>5 May 2020</a:t>
            </a:r>
          </a:p>
        </p:txBody>
      </p:sp>
      <p:sp>
        <p:nvSpPr>
          <p:cNvPr id="3" name="TextBox 2">
            <a:extLst>
              <a:ext uri="{FF2B5EF4-FFF2-40B4-BE49-F238E27FC236}">
                <a16:creationId xmlns:a16="http://schemas.microsoft.com/office/drawing/2014/main" id="{57BD17E5-C7C1-0E4E-9093-364EFC739A64}"/>
              </a:ext>
            </a:extLst>
          </p:cNvPr>
          <p:cNvSpPr txBox="1"/>
          <p:nvPr/>
        </p:nvSpPr>
        <p:spPr>
          <a:xfrm>
            <a:off x="474198" y="5531006"/>
            <a:ext cx="11240429" cy="923330"/>
          </a:xfrm>
          <a:prstGeom prst="rect">
            <a:avLst/>
          </a:prstGeom>
          <a:noFill/>
        </p:spPr>
        <p:txBody>
          <a:bodyPr wrap="square" rtlCol="0">
            <a:spAutoFit/>
          </a:bodyPr>
          <a:lstStyle/>
          <a:p>
            <a:pPr algn="ctr"/>
            <a:r>
              <a:rPr lang="en-US" sz="900" b="1" dirty="0"/>
              <a:t>DISTRIBUTION STATEMENT A. Approved for public release. Distribution is unlimited. </a:t>
            </a:r>
            <a:r>
              <a:rPr lang="en-US" sz="900" dirty="0"/>
              <a:t>This material is based upon work supported by the Under Secretary of Defense for Research and Engineering under Air Force Contract No. FA8702-15-D-0001. Any opinions, findings, conclusions or recommendations expressed in this material are those of the author(s) and do not necessarily reflect the views of the Under Secretary of Defense for Research and Engineering. © 2020 Massachusetts Institute of Technology. Delivered to the U.S. Government with Unlimited Rights, as defined in DFARS Part 252.227-7013 or 7014 (Feb 2014). Notwithstanding any copyright notice, U.S. Government rights in this work are defined by DFARS 252.227-7013 or DFARS 252.227-7014 as detailed above. Use of this work other than as specifically authorized by the U.S. Government may violate any copyrights that exist in this work.</a:t>
            </a:r>
          </a:p>
          <a:p>
            <a:pPr algn="ctr"/>
            <a:endParaRPr lang="en-US" sz="900" b="1" dirty="0"/>
          </a:p>
        </p:txBody>
      </p:sp>
    </p:spTree>
    <p:extLst>
      <p:ext uri="{BB962C8B-B14F-4D97-AF65-F5344CB8AC3E}">
        <p14:creationId xmlns:p14="http://schemas.microsoft.com/office/powerpoint/2010/main" val="123103052"/>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3710" y="101601"/>
            <a:ext cx="9681406" cy="816989"/>
          </a:xfrm>
        </p:spPr>
        <p:txBody>
          <a:bodyPr/>
          <a:lstStyle/>
          <a:p>
            <a:r>
              <a:rPr lang="en-US" dirty="0"/>
              <a:t>How MPC </a:t>
            </a:r>
            <a:r>
              <a:rPr lang="en-US" dirty="0" smtClean="0"/>
              <a:t>Works (3)</a:t>
            </a:r>
            <a:endParaRPr lang="en-US" dirty="0"/>
          </a:p>
        </p:txBody>
      </p:sp>
      <p:sp>
        <p:nvSpPr>
          <p:cNvPr id="110" name="Pentagon 109"/>
          <p:cNvSpPr/>
          <p:nvPr/>
        </p:nvSpPr>
        <p:spPr>
          <a:xfrm>
            <a:off x="1079306" y="2199624"/>
            <a:ext cx="3291840" cy="566928"/>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Secret-Share Inputs</a:t>
            </a:r>
          </a:p>
        </p:txBody>
      </p:sp>
      <p:sp>
        <p:nvSpPr>
          <p:cNvPr id="9" name="Content Placeholder 2"/>
          <p:cNvSpPr>
            <a:spLocks noGrp="1"/>
          </p:cNvSpPr>
          <p:nvPr>
            <p:ph idx="4294967295"/>
          </p:nvPr>
        </p:nvSpPr>
        <p:spPr>
          <a:xfrm>
            <a:off x="1079306" y="2935235"/>
            <a:ext cx="3200400" cy="2011680"/>
          </a:xfrm>
          <a:prstGeom prst="rect">
            <a:avLst/>
          </a:prstGeom>
          <a:solidFill>
            <a:schemeClr val="bg2">
              <a:lumMod val="40000"/>
              <a:lumOff val="60000"/>
            </a:schemeClr>
          </a:solidFill>
          <a:ln w="12700">
            <a:solidFill>
              <a:schemeClr val="tx1"/>
            </a:solidFill>
          </a:ln>
          <a:effectLst>
            <a:outerShdw blurRad="50800" dist="38100" dir="2700000" algn="tl" rotWithShape="0">
              <a:prstClr val="black">
                <a:alpha val="40000"/>
              </a:prstClr>
            </a:outerShdw>
          </a:effectLst>
        </p:spPr>
        <p:txBody>
          <a:bodyPr lIns="137160" tIns="182880" rIns="137160" bIns="91440"/>
          <a:lstStyle/>
          <a:p>
            <a:pPr>
              <a:spcBef>
                <a:spcPts val="600"/>
              </a:spcBef>
            </a:pPr>
            <a:r>
              <a:rPr lang="en-US" sz="1600" dirty="0">
                <a:solidFill>
                  <a:schemeClr val="tx1"/>
                </a:solidFill>
                <a:cs typeface="Arial"/>
              </a:rPr>
              <a:t>Split each input into random </a:t>
            </a:r>
            <a:r>
              <a:rPr lang="en-US" sz="1600" i="1" dirty="0">
                <a:solidFill>
                  <a:schemeClr val="tx1"/>
                </a:solidFill>
                <a:cs typeface="Arial"/>
              </a:rPr>
              <a:t>secret shares</a:t>
            </a:r>
            <a:r>
              <a:rPr lang="en-US" sz="1600" dirty="0">
                <a:solidFill>
                  <a:schemeClr val="tx1"/>
                </a:solidFill>
                <a:cs typeface="Arial"/>
              </a:rPr>
              <a:t/>
            </a:r>
            <a:br>
              <a:rPr lang="en-US" sz="1600" dirty="0">
                <a:solidFill>
                  <a:schemeClr val="tx1"/>
                </a:solidFill>
                <a:cs typeface="Arial"/>
              </a:rPr>
            </a:br>
            <a:endParaRPr lang="en-US" sz="1600" dirty="0">
              <a:solidFill>
                <a:schemeClr val="tx1"/>
              </a:solidFill>
              <a:cs typeface="Arial"/>
            </a:endParaRPr>
          </a:p>
          <a:p>
            <a:pPr>
              <a:spcBef>
                <a:spcPts val="600"/>
              </a:spcBef>
            </a:pPr>
            <a:r>
              <a:rPr lang="en-US" sz="1600" dirty="0">
                <a:solidFill>
                  <a:schemeClr val="tx1"/>
                </a:solidFill>
                <a:cs typeface="Arial"/>
              </a:rPr>
              <a:t>Send a distinct share to each party</a:t>
            </a:r>
          </a:p>
        </p:txBody>
      </p:sp>
      <p:sp>
        <p:nvSpPr>
          <p:cNvPr id="111" name="Pentagon 110"/>
          <p:cNvSpPr/>
          <p:nvPr/>
        </p:nvSpPr>
        <p:spPr>
          <a:xfrm>
            <a:off x="4450097" y="2199624"/>
            <a:ext cx="329184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Compute on Shares</a:t>
            </a:r>
          </a:p>
        </p:txBody>
      </p:sp>
      <p:sp>
        <p:nvSpPr>
          <p:cNvPr id="10" name="Content Placeholder 2"/>
          <p:cNvSpPr>
            <a:spLocks noGrp="1"/>
          </p:cNvSpPr>
          <p:nvPr>
            <p:ph idx="4294967295"/>
          </p:nvPr>
        </p:nvSpPr>
        <p:spPr>
          <a:xfrm>
            <a:off x="4450097" y="2935235"/>
            <a:ext cx="3200400" cy="2011680"/>
          </a:xfrm>
          <a:prstGeom prst="rect">
            <a:avLst/>
          </a:prstGeom>
          <a:solidFill>
            <a:schemeClr val="bg2">
              <a:lumMod val="40000"/>
              <a:lumOff val="60000"/>
            </a:schemeClr>
          </a:solidFill>
          <a:ln w="12700">
            <a:solidFill>
              <a:schemeClr val="tx1"/>
            </a:solidFill>
          </a:ln>
          <a:effectLst>
            <a:outerShdw blurRad="50800" dist="38100" dir="2700000" algn="tl" rotWithShape="0">
              <a:prstClr val="black">
                <a:alpha val="40000"/>
              </a:prstClr>
            </a:outerShdw>
          </a:effectLst>
        </p:spPr>
        <p:txBody>
          <a:bodyPr lIns="137160" tIns="182880" rIns="137160"/>
          <a:lstStyle/>
          <a:p>
            <a:pPr>
              <a:spcBef>
                <a:spcPts val="600"/>
              </a:spcBef>
            </a:pPr>
            <a:r>
              <a:rPr lang="en-US" sz="1600" dirty="0">
                <a:solidFill>
                  <a:schemeClr val="tx1"/>
                </a:solidFill>
                <a:cs typeface="Arial"/>
              </a:rPr>
              <a:t>Decompose computation into </a:t>
            </a:r>
            <a:r>
              <a:rPr lang="en-US" sz="1600" i="1" dirty="0">
                <a:solidFill>
                  <a:schemeClr val="tx1"/>
                </a:solidFill>
                <a:cs typeface="Arial"/>
              </a:rPr>
              <a:t>primitive</a:t>
            </a:r>
            <a:r>
              <a:rPr lang="en-US" sz="1600" dirty="0">
                <a:solidFill>
                  <a:schemeClr val="tx1"/>
                </a:solidFill>
                <a:cs typeface="Arial"/>
              </a:rPr>
              <a:t> operations</a:t>
            </a:r>
            <a:br>
              <a:rPr lang="en-US" sz="1600" dirty="0">
                <a:solidFill>
                  <a:schemeClr val="tx1"/>
                </a:solidFill>
                <a:cs typeface="Arial"/>
              </a:rPr>
            </a:br>
            <a:endParaRPr lang="en-US" sz="1600" dirty="0">
              <a:solidFill>
                <a:schemeClr val="tx1"/>
              </a:solidFill>
              <a:cs typeface="Arial"/>
            </a:endParaRPr>
          </a:p>
          <a:p>
            <a:pPr>
              <a:spcBef>
                <a:spcPts val="600"/>
              </a:spcBef>
            </a:pPr>
            <a:r>
              <a:rPr lang="en-US" sz="1600" dirty="0">
                <a:solidFill>
                  <a:schemeClr val="tx1"/>
                </a:solidFill>
                <a:cs typeface="Arial"/>
              </a:rPr>
              <a:t>Iteratively compute primitive operations securely on shares</a:t>
            </a:r>
            <a:endParaRPr lang="en-US" sz="1600" dirty="0">
              <a:solidFill>
                <a:srgbClr val="FF0000"/>
              </a:solidFill>
              <a:cs typeface="Arial"/>
            </a:endParaRPr>
          </a:p>
        </p:txBody>
      </p:sp>
      <p:sp>
        <p:nvSpPr>
          <p:cNvPr id="112" name="Pentagon 111"/>
          <p:cNvSpPr/>
          <p:nvPr/>
        </p:nvSpPr>
        <p:spPr>
          <a:xfrm>
            <a:off x="7820887" y="2199624"/>
            <a:ext cx="3291840" cy="570155"/>
          </a:xfrm>
          <a:prstGeom prst="homePlate">
            <a:avLst/>
          </a:prstGeom>
          <a:solidFill>
            <a:srgbClr val="EAC1FF"/>
          </a:solid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Open Output Shares</a:t>
            </a:r>
          </a:p>
        </p:txBody>
      </p:sp>
      <p:sp>
        <p:nvSpPr>
          <p:cNvPr id="11" name="Content Placeholder 2"/>
          <p:cNvSpPr>
            <a:spLocks noGrp="1"/>
          </p:cNvSpPr>
          <p:nvPr>
            <p:ph idx="4294967295"/>
          </p:nvPr>
        </p:nvSpPr>
        <p:spPr>
          <a:xfrm>
            <a:off x="7820887" y="2935235"/>
            <a:ext cx="3200400" cy="2011680"/>
          </a:xfrm>
          <a:prstGeom prst="rect">
            <a:avLst/>
          </a:prstGeom>
          <a:solidFill>
            <a:schemeClr val="bg1"/>
          </a:solidFill>
          <a:ln w="12700">
            <a:solidFill>
              <a:schemeClr val="tx1"/>
            </a:solidFill>
          </a:ln>
          <a:effectLst>
            <a:outerShdw blurRad="50800" dist="38100" dir="2700000" algn="tl" rotWithShape="0">
              <a:prstClr val="black">
                <a:alpha val="40000"/>
              </a:prstClr>
            </a:outerShdw>
          </a:effectLst>
        </p:spPr>
        <p:txBody>
          <a:bodyPr lIns="137160" tIns="182880" rIns="137160"/>
          <a:lstStyle/>
          <a:p>
            <a:pPr>
              <a:spcBef>
                <a:spcPts val="600"/>
              </a:spcBef>
            </a:pPr>
            <a:r>
              <a:rPr lang="en-US" sz="1600" dirty="0">
                <a:solidFill>
                  <a:schemeClr val="tx1"/>
                </a:solidFill>
                <a:cs typeface="Arial"/>
              </a:rPr>
              <a:t>Send final shares to all parties</a:t>
            </a:r>
            <a:br>
              <a:rPr lang="en-US" sz="1600" dirty="0">
                <a:solidFill>
                  <a:schemeClr val="tx1"/>
                </a:solidFill>
                <a:cs typeface="Arial"/>
              </a:rPr>
            </a:br>
            <a:endParaRPr lang="en-US" sz="1600" dirty="0">
              <a:solidFill>
                <a:schemeClr val="tx1"/>
              </a:solidFill>
              <a:cs typeface="Arial"/>
            </a:endParaRPr>
          </a:p>
          <a:p>
            <a:pPr>
              <a:spcBef>
                <a:spcPts val="600"/>
              </a:spcBef>
            </a:pPr>
            <a:r>
              <a:rPr lang="en-US" sz="1600" dirty="0">
                <a:solidFill>
                  <a:schemeClr val="tx1"/>
                </a:solidFill>
                <a:cs typeface="Arial"/>
              </a:rPr>
              <a:t>Combine final shares to obtain output</a:t>
            </a:r>
          </a:p>
        </p:txBody>
      </p:sp>
    </p:spTree>
    <p:extLst>
      <p:ext uri="{BB962C8B-B14F-4D97-AF65-F5344CB8AC3E}">
        <p14:creationId xmlns:p14="http://schemas.microsoft.com/office/powerpoint/2010/main" val="30531638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MPC to Compute Average Salary</a:t>
            </a:r>
          </a:p>
        </p:txBody>
      </p:sp>
      <p:sp>
        <p:nvSpPr>
          <p:cNvPr id="11" name="Content Placeholder 2"/>
          <p:cNvSpPr>
            <a:spLocks noGrp="1"/>
          </p:cNvSpPr>
          <p:nvPr>
            <p:ph idx="4294967295"/>
          </p:nvPr>
        </p:nvSpPr>
        <p:spPr>
          <a:xfrm>
            <a:off x="688720" y="1174067"/>
            <a:ext cx="10817479" cy="4828032"/>
          </a:xfrm>
          <a:prstGeom prst="rect">
            <a:avLst/>
          </a:prstGeom>
        </p:spPr>
        <p:txBody>
          <a:bodyPr/>
          <a:lstStyle/>
          <a:p>
            <a:pPr>
              <a:spcBef>
                <a:spcPts val="600"/>
              </a:spcBef>
            </a:pPr>
            <a:r>
              <a:rPr lang="en-US" dirty="0">
                <a:cs typeface="Arial"/>
              </a:rPr>
              <a:t>Alice, Bob, Charlie want to securely compute average of their salaries</a:t>
            </a:r>
          </a:p>
          <a:p>
            <a:pPr>
              <a:spcBef>
                <a:spcPts val="600"/>
              </a:spcBef>
            </a:pPr>
            <a:r>
              <a:rPr lang="en-US" dirty="0">
                <a:cs typeface="Arial"/>
              </a:rPr>
              <a:t>Compute sum of salaries using MPC, then divide by 3</a:t>
            </a:r>
          </a:p>
        </p:txBody>
      </p:sp>
      <p:grpSp>
        <p:nvGrpSpPr>
          <p:cNvPr id="81" name="Group 80">
            <a:extLst>
              <a:ext uri="{FF2B5EF4-FFF2-40B4-BE49-F238E27FC236}">
                <a16:creationId xmlns:a16="http://schemas.microsoft.com/office/drawing/2014/main" id="{C03E6A55-41CC-054F-97D0-C55AE504FD4F}"/>
              </a:ext>
            </a:extLst>
          </p:cNvPr>
          <p:cNvGrpSpPr/>
          <p:nvPr/>
        </p:nvGrpSpPr>
        <p:grpSpPr>
          <a:xfrm>
            <a:off x="331263" y="2341855"/>
            <a:ext cx="3470875" cy="2996210"/>
            <a:chOff x="331263" y="2341855"/>
            <a:chExt cx="3470875" cy="2996210"/>
          </a:xfrm>
        </p:grpSpPr>
        <p:sp>
          <p:nvSpPr>
            <p:cNvPr id="82" name="TextBox 81">
              <a:extLst>
                <a:ext uri="{FF2B5EF4-FFF2-40B4-BE49-F238E27FC236}">
                  <a16:creationId xmlns:a16="http://schemas.microsoft.com/office/drawing/2014/main" id="{F6F414F9-8B9C-0442-B636-5F58E3F36CDA}"/>
                </a:ext>
              </a:extLst>
            </p:cNvPr>
            <p:cNvSpPr txBox="1"/>
            <p:nvPr/>
          </p:nvSpPr>
          <p:spPr>
            <a:xfrm>
              <a:off x="1757252" y="2341855"/>
              <a:ext cx="2044886" cy="646331"/>
            </a:xfrm>
            <a:prstGeom prst="rect">
              <a:avLst/>
            </a:prstGeom>
            <a:noFill/>
          </p:spPr>
          <p:txBody>
            <a:bodyPr wrap="square" rtlCol="0">
              <a:spAutoFit/>
            </a:bodyPr>
            <a:lstStyle/>
            <a:p>
              <a:pPr algn="ctr"/>
              <a:r>
                <a:rPr lang="en-US" b="1" dirty="0"/>
                <a:t>Inputs:</a:t>
              </a:r>
              <a:br>
                <a:rPr lang="en-US" b="1" dirty="0"/>
              </a:br>
              <a:r>
                <a:rPr lang="en-US" b="1" dirty="0"/>
                <a:t>Monthly Salaries</a:t>
              </a:r>
            </a:p>
          </p:txBody>
        </p:sp>
        <p:sp>
          <p:nvSpPr>
            <p:cNvPr id="90" name="TextBox 89">
              <a:extLst>
                <a:ext uri="{FF2B5EF4-FFF2-40B4-BE49-F238E27FC236}">
                  <a16:creationId xmlns:a16="http://schemas.microsoft.com/office/drawing/2014/main" id="{9C147289-947C-C54A-AAD8-68F000BDDF1C}"/>
                </a:ext>
              </a:extLst>
            </p:cNvPr>
            <p:cNvSpPr txBox="1"/>
            <p:nvPr/>
          </p:nvSpPr>
          <p:spPr>
            <a:xfrm>
              <a:off x="331263" y="3197844"/>
              <a:ext cx="1034167" cy="369332"/>
            </a:xfrm>
            <a:prstGeom prst="rect">
              <a:avLst/>
            </a:prstGeom>
            <a:noFill/>
          </p:spPr>
          <p:txBody>
            <a:bodyPr wrap="square" rtlCol="0">
              <a:spAutoFit/>
            </a:bodyPr>
            <a:lstStyle/>
            <a:p>
              <a:pPr algn="ctr"/>
              <a:r>
                <a:rPr lang="en-US" b="1" dirty="0"/>
                <a:t>Alice</a:t>
              </a:r>
            </a:p>
          </p:txBody>
        </p:sp>
        <p:pic>
          <p:nvPicPr>
            <p:cNvPr id="91" name="Picture 90" title="Alice icon">
              <a:extLst>
                <a:ext uri="{FF2B5EF4-FFF2-40B4-BE49-F238E27FC236}">
                  <a16:creationId xmlns:a16="http://schemas.microsoft.com/office/drawing/2014/main" id="{BA83D4EF-B34E-B84D-863E-ED55AD4898E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486102" y="3107179"/>
              <a:ext cx="441484" cy="548640"/>
            </a:xfrm>
            <a:prstGeom prst="rect">
              <a:avLst/>
            </a:prstGeom>
          </p:spPr>
        </p:pic>
        <p:sp>
          <p:nvSpPr>
            <p:cNvPr id="89" name="TextBox 88">
              <a:extLst>
                <a:ext uri="{FF2B5EF4-FFF2-40B4-BE49-F238E27FC236}">
                  <a16:creationId xmlns:a16="http://schemas.microsoft.com/office/drawing/2014/main" id="{1156A6DE-2832-EE44-9D5A-A10BD0F1EB87}"/>
                </a:ext>
              </a:extLst>
            </p:cNvPr>
            <p:cNvSpPr txBox="1"/>
            <p:nvPr/>
          </p:nvSpPr>
          <p:spPr>
            <a:xfrm>
              <a:off x="2395647" y="3197844"/>
              <a:ext cx="768096" cy="369332"/>
            </a:xfrm>
            <a:prstGeom prst="rect">
              <a:avLst/>
            </a:prstGeom>
            <a:noFill/>
          </p:spPr>
          <p:txBody>
            <a:bodyPr wrap="square" rtlCol="0">
              <a:spAutoFit/>
            </a:bodyPr>
            <a:lstStyle/>
            <a:p>
              <a:pPr algn="ctr"/>
              <a:r>
                <a:rPr lang="en-US" b="1" dirty="0"/>
                <a:t>$8K</a:t>
              </a:r>
            </a:p>
          </p:txBody>
        </p:sp>
        <p:sp>
          <p:nvSpPr>
            <p:cNvPr id="85" name="TextBox 84">
              <a:extLst>
                <a:ext uri="{FF2B5EF4-FFF2-40B4-BE49-F238E27FC236}">
                  <a16:creationId xmlns:a16="http://schemas.microsoft.com/office/drawing/2014/main" id="{92EF0B47-E41D-844A-A435-B424642485AE}"/>
                </a:ext>
              </a:extLst>
            </p:cNvPr>
            <p:cNvSpPr txBox="1"/>
            <p:nvPr/>
          </p:nvSpPr>
          <p:spPr>
            <a:xfrm>
              <a:off x="331263" y="4025250"/>
              <a:ext cx="1034167" cy="369332"/>
            </a:xfrm>
            <a:prstGeom prst="rect">
              <a:avLst/>
            </a:prstGeom>
            <a:noFill/>
          </p:spPr>
          <p:txBody>
            <a:bodyPr wrap="square" rtlCol="0">
              <a:spAutoFit/>
            </a:bodyPr>
            <a:lstStyle/>
            <a:p>
              <a:pPr algn="ctr"/>
              <a:r>
                <a:rPr lang="en-US" b="1" dirty="0"/>
                <a:t>Bob</a:t>
              </a:r>
            </a:p>
          </p:txBody>
        </p:sp>
        <p:pic>
          <p:nvPicPr>
            <p:cNvPr id="83" name="Picture 82" title="Bob icon">
              <a:extLst>
                <a:ext uri="{FF2B5EF4-FFF2-40B4-BE49-F238E27FC236}">
                  <a16:creationId xmlns:a16="http://schemas.microsoft.com/office/drawing/2014/main" id="{36F76D20-0A2D-E74C-A752-8FD92B1FF0E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376190" y="3885498"/>
              <a:ext cx="661309" cy="648837"/>
            </a:xfrm>
            <a:prstGeom prst="rect">
              <a:avLst/>
            </a:prstGeom>
          </p:spPr>
        </p:pic>
        <p:sp>
          <p:nvSpPr>
            <p:cNvPr id="84" name="TextBox 83">
              <a:extLst>
                <a:ext uri="{FF2B5EF4-FFF2-40B4-BE49-F238E27FC236}">
                  <a16:creationId xmlns:a16="http://schemas.microsoft.com/office/drawing/2014/main" id="{25F3A792-A2AA-1B41-9560-99AB1ABB8F7C}"/>
                </a:ext>
              </a:extLst>
            </p:cNvPr>
            <p:cNvSpPr txBox="1"/>
            <p:nvPr/>
          </p:nvSpPr>
          <p:spPr>
            <a:xfrm>
              <a:off x="2395931" y="4026464"/>
              <a:ext cx="767529" cy="369332"/>
            </a:xfrm>
            <a:prstGeom prst="rect">
              <a:avLst/>
            </a:prstGeom>
            <a:noFill/>
          </p:spPr>
          <p:txBody>
            <a:bodyPr wrap="square" rtlCol="0">
              <a:spAutoFit/>
            </a:bodyPr>
            <a:lstStyle/>
            <a:p>
              <a:pPr algn="ctr"/>
              <a:r>
                <a:rPr lang="en-US" b="1" dirty="0"/>
                <a:t>$12K</a:t>
              </a:r>
            </a:p>
          </p:txBody>
        </p:sp>
        <p:sp>
          <p:nvSpPr>
            <p:cNvPr id="88" name="TextBox 87">
              <a:extLst>
                <a:ext uri="{FF2B5EF4-FFF2-40B4-BE49-F238E27FC236}">
                  <a16:creationId xmlns:a16="http://schemas.microsoft.com/office/drawing/2014/main" id="{AA870FD5-BE4E-9240-82D4-CA29ADBE1222}"/>
                </a:ext>
              </a:extLst>
            </p:cNvPr>
            <p:cNvSpPr txBox="1"/>
            <p:nvPr/>
          </p:nvSpPr>
          <p:spPr>
            <a:xfrm>
              <a:off x="331263" y="4865363"/>
              <a:ext cx="1034167" cy="369332"/>
            </a:xfrm>
            <a:prstGeom prst="rect">
              <a:avLst/>
            </a:prstGeom>
            <a:noFill/>
          </p:spPr>
          <p:txBody>
            <a:bodyPr wrap="square" rtlCol="0">
              <a:spAutoFit/>
            </a:bodyPr>
            <a:lstStyle/>
            <a:p>
              <a:pPr algn="ctr"/>
              <a:r>
                <a:rPr lang="en-US" b="1" dirty="0"/>
                <a:t>Charlie</a:t>
              </a:r>
            </a:p>
          </p:txBody>
        </p:sp>
        <p:pic>
          <p:nvPicPr>
            <p:cNvPr id="87" name="Picture 86" title="Charlie icon">
              <a:extLst>
                <a:ext uri="{FF2B5EF4-FFF2-40B4-BE49-F238E27FC236}">
                  <a16:creationId xmlns:a16="http://schemas.microsoft.com/office/drawing/2014/main" id="{5A89A98F-6683-AD45-A650-AA7FC63E2F76}"/>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1382517" y="4761993"/>
              <a:ext cx="648654" cy="576072"/>
            </a:xfrm>
            <a:prstGeom prst="rect">
              <a:avLst/>
            </a:prstGeom>
          </p:spPr>
        </p:pic>
        <p:sp>
          <p:nvSpPr>
            <p:cNvPr id="86" name="TextBox 85">
              <a:extLst>
                <a:ext uri="{FF2B5EF4-FFF2-40B4-BE49-F238E27FC236}">
                  <a16:creationId xmlns:a16="http://schemas.microsoft.com/office/drawing/2014/main" id="{E39A2249-022C-A446-B2FD-58FA9F7886B4}"/>
                </a:ext>
              </a:extLst>
            </p:cNvPr>
            <p:cNvSpPr txBox="1"/>
            <p:nvPr/>
          </p:nvSpPr>
          <p:spPr>
            <a:xfrm>
              <a:off x="2395931" y="4865363"/>
              <a:ext cx="767528" cy="369332"/>
            </a:xfrm>
            <a:prstGeom prst="rect">
              <a:avLst/>
            </a:prstGeom>
            <a:noFill/>
          </p:spPr>
          <p:txBody>
            <a:bodyPr wrap="square" rtlCol="0">
              <a:spAutoFit/>
            </a:bodyPr>
            <a:lstStyle/>
            <a:p>
              <a:pPr algn="ctr"/>
              <a:r>
                <a:rPr lang="en-US" b="1" dirty="0"/>
                <a:t>$10K</a:t>
              </a:r>
            </a:p>
          </p:txBody>
        </p:sp>
      </p:grpSp>
      <p:grpSp>
        <p:nvGrpSpPr>
          <p:cNvPr id="7" name="Group 6"/>
          <p:cNvGrpSpPr/>
          <p:nvPr/>
        </p:nvGrpSpPr>
        <p:grpSpPr>
          <a:xfrm>
            <a:off x="4549195" y="1998742"/>
            <a:ext cx="3723662" cy="3767293"/>
            <a:chOff x="4549195" y="1998742"/>
            <a:chExt cx="3723662" cy="3767293"/>
          </a:xfrm>
        </p:grpSpPr>
        <p:grpSp>
          <p:nvGrpSpPr>
            <p:cNvPr id="6" name="Group 5"/>
            <p:cNvGrpSpPr/>
            <p:nvPr/>
          </p:nvGrpSpPr>
          <p:grpSpPr>
            <a:xfrm>
              <a:off x="5306825" y="2846045"/>
              <a:ext cx="2235971" cy="2481519"/>
              <a:chOff x="5306825" y="2846045"/>
              <a:chExt cx="2235971" cy="2481519"/>
            </a:xfrm>
          </p:grpSpPr>
          <p:sp>
            <p:nvSpPr>
              <p:cNvPr id="41" name="Left-Right Arrow 40" title="Fuzzy bidirectional arrow between Alice and Bob">
                <a:extLst>
                  <a:ext uri="{FF2B5EF4-FFF2-40B4-BE49-F238E27FC236}">
                    <a16:creationId xmlns:a16="http://schemas.microsoft.com/office/drawing/2014/main" id="{8952AAC4-A891-244D-B15D-98EB3C17F2FC}"/>
                  </a:ext>
                </a:extLst>
              </p:cNvPr>
              <p:cNvSpPr/>
              <p:nvPr/>
            </p:nvSpPr>
            <p:spPr>
              <a:xfrm rot="7200000">
                <a:off x="4626688" y="3677895"/>
                <a:ext cx="2120900" cy="457200"/>
              </a:xfrm>
              <a:prstGeom prst="leftRightArrow">
                <a:avLst/>
              </a:prstGeom>
              <a:blipFill dpi="0" rotWithShape="1">
                <a:blip r:embed="rId6">
                  <a:alphaModFix amt="70000"/>
                </a:blip>
                <a:srcRect/>
                <a:stretch>
                  <a:fillRect/>
                </a:stretch>
              </a:bli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40" name="Left-Right Arrow 39" title="Fuzzy bidirectional arrow between Bob and Charlie">
                <a:extLst>
                  <a:ext uri="{FF2B5EF4-FFF2-40B4-BE49-F238E27FC236}">
                    <a16:creationId xmlns:a16="http://schemas.microsoft.com/office/drawing/2014/main" id="{E93A96C2-3D41-1142-B958-DD7D122B9F61}"/>
                  </a:ext>
                </a:extLst>
              </p:cNvPr>
              <p:cNvSpPr/>
              <p:nvPr/>
            </p:nvSpPr>
            <p:spPr>
              <a:xfrm rot="3600000">
                <a:off x="6084073" y="3677895"/>
                <a:ext cx="2120900" cy="457200"/>
              </a:xfrm>
              <a:prstGeom prst="leftRightArrow">
                <a:avLst/>
              </a:prstGeom>
              <a:blipFill dpi="0" rotWithShape="1">
                <a:blip r:embed="rId6">
                  <a:alphaModFix amt="70000"/>
                </a:blip>
                <a:srcRect/>
                <a:stretch>
                  <a:fillRect/>
                </a:stretch>
              </a:bli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39" name="Left-Right Arrow 38" title="Fuzzy bidirectional arrow between Alice and Charlie">
                <a:extLst>
                  <a:ext uri="{FF2B5EF4-FFF2-40B4-BE49-F238E27FC236}">
                    <a16:creationId xmlns:a16="http://schemas.microsoft.com/office/drawing/2014/main" id="{29462B8A-5CD9-C94A-B45A-48B7B156E218}"/>
                  </a:ext>
                </a:extLst>
              </p:cNvPr>
              <p:cNvSpPr/>
              <p:nvPr/>
            </p:nvSpPr>
            <p:spPr>
              <a:xfrm>
                <a:off x="5395013" y="4870364"/>
                <a:ext cx="2120900" cy="457200"/>
              </a:xfrm>
              <a:prstGeom prst="leftRightArrow">
                <a:avLst/>
              </a:prstGeom>
              <a:blipFill dpi="0" rotWithShape="1">
                <a:blip r:embed="rId6">
                  <a:alphaModFix amt="70000"/>
                </a:blip>
                <a:srcRect/>
                <a:stretch>
                  <a:fillRect/>
                </a:stretch>
              </a:bli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42" name="TextBox 41">
                <a:extLst>
                  <a:ext uri="{FF2B5EF4-FFF2-40B4-BE49-F238E27FC236}">
                    <a16:creationId xmlns:a16="http://schemas.microsoft.com/office/drawing/2014/main" id="{1E92D677-DB29-894A-91EA-F153644801D4}"/>
                  </a:ext>
                </a:extLst>
              </p:cNvPr>
              <p:cNvSpPr txBox="1"/>
              <p:nvPr/>
            </p:nvSpPr>
            <p:spPr>
              <a:xfrm>
                <a:off x="5306825" y="4011075"/>
                <a:ext cx="2235971" cy="400110"/>
              </a:xfrm>
              <a:prstGeom prst="rect">
                <a:avLst/>
              </a:prstGeom>
              <a:noFill/>
            </p:spPr>
            <p:txBody>
              <a:bodyPr wrap="square" rtlCol="0">
                <a:spAutoFit/>
              </a:bodyPr>
              <a:lstStyle/>
              <a:p>
                <a:pPr algn="ctr"/>
                <a:r>
                  <a:rPr lang="en-US" sz="2000" b="1" dirty="0"/>
                  <a:t>MPC</a:t>
                </a:r>
              </a:p>
            </p:txBody>
          </p:sp>
        </p:grpSp>
        <p:grpSp>
          <p:nvGrpSpPr>
            <p:cNvPr id="3" name="Group 2"/>
            <p:cNvGrpSpPr/>
            <p:nvPr/>
          </p:nvGrpSpPr>
          <p:grpSpPr>
            <a:xfrm>
              <a:off x="4549195" y="4848091"/>
              <a:ext cx="1034167" cy="881517"/>
              <a:chOff x="4549195" y="4848091"/>
              <a:chExt cx="1034167" cy="881517"/>
            </a:xfrm>
          </p:grpSpPr>
          <p:sp>
            <p:nvSpPr>
              <p:cNvPr id="36" name="TextBox 35">
                <a:extLst>
                  <a:ext uri="{FF2B5EF4-FFF2-40B4-BE49-F238E27FC236}">
                    <a16:creationId xmlns:a16="http://schemas.microsoft.com/office/drawing/2014/main" id="{7A99BDA7-A7D2-A045-BAEF-DFBE88475916}"/>
                  </a:ext>
                </a:extLst>
              </p:cNvPr>
              <p:cNvSpPr txBox="1"/>
              <p:nvPr/>
            </p:nvSpPr>
            <p:spPr>
              <a:xfrm>
                <a:off x="4549195" y="5360276"/>
                <a:ext cx="1034167" cy="369332"/>
              </a:xfrm>
              <a:prstGeom prst="rect">
                <a:avLst/>
              </a:prstGeom>
              <a:noFill/>
            </p:spPr>
            <p:txBody>
              <a:bodyPr wrap="square" rtlCol="0">
                <a:spAutoFit/>
              </a:bodyPr>
              <a:lstStyle/>
              <a:p>
                <a:pPr algn="ctr"/>
                <a:r>
                  <a:rPr lang="en-US" b="1" dirty="0"/>
                  <a:t>Alice</a:t>
                </a:r>
              </a:p>
            </p:txBody>
          </p:sp>
          <p:pic>
            <p:nvPicPr>
              <p:cNvPr id="44" name="Picture 43" title="Alice icon">
                <a:extLst>
                  <a:ext uri="{FF2B5EF4-FFF2-40B4-BE49-F238E27FC236}">
                    <a16:creationId xmlns:a16="http://schemas.microsoft.com/office/drawing/2014/main" id="{19C42C3D-15DF-6443-AE57-A57304BFC3E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868024" y="4848091"/>
                <a:ext cx="441484" cy="548640"/>
              </a:xfrm>
              <a:prstGeom prst="rect">
                <a:avLst/>
              </a:prstGeom>
            </p:spPr>
          </p:pic>
        </p:grpSp>
        <p:grpSp>
          <p:nvGrpSpPr>
            <p:cNvPr id="5" name="Group 4"/>
            <p:cNvGrpSpPr/>
            <p:nvPr/>
          </p:nvGrpSpPr>
          <p:grpSpPr>
            <a:xfrm>
              <a:off x="5904160" y="1998742"/>
              <a:ext cx="1034167" cy="970785"/>
              <a:chOff x="5904160" y="1998742"/>
              <a:chExt cx="1034167" cy="970785"/>
            </a:xfrm>
          </p:grpSpPr>
          <p:sp>
            <p:nvSpPr>
              <p:cNvPr id="38" name="TextBox 37">
                <a:extLst>
                  <a:ext uri="{FF2B5EF4-FFF2-40B4-BE49-F238E27FC236}">
                    <a16:creationId xmlns:a16="http://schemas.microsoft.com/office/drawing/2014/main" id="{D956CE27-A71F-5E41-94B0-73A4F1041C4A}"/>
                  </a:ext>
                </a:extLst>
              </p:cNvPr>
              <p:cNvSpPr txBox="1"/>
              <p:nvPr/>
            </p:nvSpPr>
            <p:spPr>
              <a:xfrm>
                <a:off x="5904160" y="1998742"/>
                <a:ext cx="1034167" cy="369332"/>
              </a:xfrm>
              <a:prstGeom prst="rect">
                <a:avLst/>
              </a:prstGeom>
              <a:noFill/>
            </p:spPr>
            <p:txBody>
              <a:bodyPr wrap="square" rtlCol="0">
                <a:spAutoFit/>
              </a:bodyPr>
              <a:lstStyle/>
              <a:p>
                <a:pPr algn="ctr"/>
                <a:r>
                  <a:rPr lang="en-US" b="1" dirty="0"/>
                  <a:t>Bob</a:t>
                </a:r>
              </a:p>
            </p:txBody>
          </p:sp>
          <p:pic>
            <p:nvPicPr>
              <p:cNvPr id="43" name="Picture 42" title="Bob icon">
                <a:extLst>
                  <a:ext uri="{FF2B5EF4-FFF2-40B4-BE49-F238E27FC236}">
                    <a16:creationId xmlns:a16="http://schemas.microsoft.com/office/drawing/2014/main" id="{9A88EE6C-743D-5742-870E-CA1B9923C9A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082915" y="2312687"/>
                <a:ext cx="672867" cy="656840"/>
              </a:xfrm>
              <a:prstGeom prst="rect">
                <a:avLst/>
              </a:prstGeom>
            </p:spPr>
          </p:pic>
        </p:grpSp>
        <p:grpSp>
          <p:nvGrpSpPr>
            <p:cNvPr id="4" name="Group 3"/>
            <p:cNvGrpSpPr/>
            <p:nvPr/>
          </p:nvGrpSpPr>
          <p:grpSpPr>
            <a:xfrm>
              <a:off x="7238690" y="4831782"/>
              <a:ext cx="1034167" cy="934253"/>
              <a:chOff x="7238690" y="4831782"/>
              <a:chExt cx="1034167" cy="934253"/>
            </a:xfrm>
          </p:grpSpPr>
          <p:sp>
            <p:nvSpPr>
              <p:cNvPr id="37" name="TextBox 36">
                <a:extLst>
                  <a:ext uri="{FF2B5EF4-FFF2-40B4-BE49-F238E27FC236}">
                    <a16:creationId xmlns:a16="http://schemas.microsoft.com/office/drawing/2014/main" id="{657700C9-117F-994E-A353-DC216AC6FB98}"/>
                  </a:ext>
                </a:extLst>
              </p:cNvPr>
              <p:cNvSpPr txBox="1"/>
              <p:nvPr/>
            </p:nvSpPr>
            <p:spPr>
              <a:xfrm>
                <a:off x="7238690" y="5396703"/>
                <a:ext cx="1034167" cy="369332"/>
              </a:xfrm>
              <a:prstGeom prst="rect">
                <a:avLst/>
              </a:prstGeom>
              <a:noFill/>
            </p:spPr>
            <p:txBody>
              <a:bodyPr wrap="square" rtlCol="0">
                <a:spAutoFit/>
              </a:bodyPr>
              <a:lstStyle/>
              <a:p>
                <a:pPr algn="ctr"/>
                <a:r>
                  <a:rPr lang="en-US" b="1" dirty="0"/>
                  <a:t>Charlie</a:t>
                </a:r>
              </a:p>
            </p:txBody>
          </p:sp>
          <p:pic>
            <p:nvPicPr>
              <p:cNvPr id="34" name="Picture 33" title="Charlie icon">
                <a:extLst>
                  <a:ext uri="{FF2B5EF4-FFF2-40B4-BE49-F238E27FC236}">
                    <a16:creationId xmlns:a16="http://schemas.microsoft.com/office/drawing/2014/main" id="{796EF34A-433F-B448-89BF-DDE668B8CE65}"/>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7419936" y="4831782"/>
                <a:ext cx="648654" cy="576072"/>
              </a:xfrm>
              <a:prstGeom prst="rect">
                <a:avLst/>
              </a:prstGeom>
            </p:spPr>
          </p:pic>
        </p:grpSp>
      </p:grpSp>
      <p:grpSp>
        <p:nvGrpSpPr>
          <p:cNvPr id="45" name="Group 44">
            <a:extLst>
              <a:ext uri="{FF2B5EF4-FFF2-40B4-BE49-F238E27FC236}">
                <a16:creationId xmlns:a16="http://schemas.microsoft.com/office/drawing/2014/main" id="{1FC703E0-5D10-EB4C-A97C-53A44FC9871D}"/>
              </a:ext>
            </a:extLst>
          </p:cNvPr>
          <p:cNvGrpSpPr/>
          <p:nvPr/>
        </p:nvGrpSpPr>
        <p:grpSpPr>
          <a:xfrm>
            <a:off x="9033907" y="2341855"/>
            <a:ext cx="2143285" cy="2053941"/>
            <a:chOff x="9033907" y="2341855"/>
            <a:chExt cx="2143285" cy="2053941"/>
          </a:xfrm>
        </p:grpSpPr>
        <p:sp>
          <p:nvSpPr>
            <p:cNvPr id="47" name="TextBox 46">
              <a:extLst>
                <a:ext uri="{FF2B5EF4-FFF2-40B4-BE49-F238E27FC236}">
                  <a16:creationId xmlns:a16="http://schemas.microsoft.com/office/drawing/2014/main" id="{EB246772-1DB1-6047-BC8F-817E521BD2E1}"/>
                </a:ext>
              </a:extLst>
            </p:cNvPr>
            <p:cNvSpPr txBox="1"/>
            <p:nvPr/>
          </p:nvSpPr>
          <p:spPr>
            <a:xfrm>
              <a:off x="9033907" y="2341855"/>
              <a:ext cx="2143285" cy="646331"/>
            </a:xfrm>
            <a:prstGeom prst="rect">
              <a:avLst/>
            </a:prstGeom>
            <a:noFill/>
          </p:spPr>
          <p:txBody>
            <a:bodyPr wrap="square" rtlCol="0">
              <a:spAutoFit/>
            </a:bodyPr>
            <a:lstStyle/>
            <a:p>
              <a:pPr algn="ctr"/>
              <a:r>
                <a:rPr lang="en-US" b="1" dirty="0"/>
                <a:t>Output:</a:t>
              </a:r>
              <a:br>
                <a:rPr lang="en-US" b="1" dirty="0"/>
              </a:br>
              <a:r>
                <a:rPr lang="en-US" b="1" dirty="0"/>
                <a:t>Sum of Salaries</a:t>
              </a:r>
            </a:p>
          </p:txBody>
        </p:sp>
        <p:sp>
          <p:nvSpPr>
            <p:cNvPr id="46" name="TextBox 45">
              <a:extLst>
                <a:ext uri="{FF2B5EF4-FFF2-40B4-BE49-F238E27FC236}">
                  <a16:creationId xmlns:a16="http://schemas.microsoft.com/office/drawing/2014/main" id="{BEEDD2EF-2D9B-C94B-B0CE-07707C75ED89}"/>
                </a:ext>
              </a:extLst>
            </p:cNvPr>
            <p:cNvSpPr txBox="1"/>
            <p:nvPr/>
          </p:nvSpPr>
          <p:spPr>
            <a:xfrm>
              <a:off x="9716625" y="4026464"/>
              <a:ext cx="777849" cy="369332"/>
            </a:xfrm>
            <a:prstGeom prst="rect">
              <a:avLst/>
            </a:prstGeom>
            <a:noFill/>
          </p:spPr>
          <p:txBody>
            <a:bodyPr wrap="square" rtlCol="0">
              <a:spAutoFit/>
            </a:bodyPr>
            <a:lstStyle/>
            <a:p>
              <a:pPr algn="ctr"/>
              <a:r>
                <a:rPr lang="en-US" b="1" dirty="0"/>
                <a:t>$30K</a:t>
              </a:r>
            </a:p>
          </p:txBody>
        </p:sp>
      </p:grpSp>
    </p:spTree>
    <p:extLst>
      <p:ext uri="{BB962C8B-B14F-4D97-AF65-F5344CB8AC3E}">
        <p14:creationId xmlns:p14="http://schemas.microsoft.com/office/powerpoint/2010/main" val="23960081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Secret Sharing Inputs (1)</a:t>
            </a:r>
            <a:endParaRPr lang="en-US" dirty="0"/>
          </a:p>
        </p:txBody>
      </p:sp>
      <p:sp>
        <p:nvSpPr>
          <p:cNvPr id="26" name="Pentagon 25">
            <a:extLst>
              <a:ext uri="{FF2B5EF4-FFF2-40B4-BE49-F238E27FC236}">
                <a16:creationId xmlns:a16="http://schemas.microsoft.com/office/drawing/2014/main" id="{9B439212-1042-4E49-8D76-C048109CC31A}"/>
              </a:ext>
            </a:extLst>
          </p:cNvPr>
          <p:cNvSpPr/>
          <p:nvPr/>
        </p:nvSpPr>
        <p:spPr>
          <a:xfrm>
            <a:off x="1594445" y="1339327"/>
            <a:ext cx="3108960" cy="566928"/>
          </a:xfrm>
          <a:prstGeom prst="homePlate">
            <a:avLst/>
          </a:prstGeom>
          <a:solidFill>
            <a:srgbClr val="EAC1FF"/>
          </a:solid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Secret-Share Inputs</a:t>
            </a:r>
          </a:p>
        </p:txBody>
      </p:sp>
      <p:sp>
        <p:nvSpPr>
          <p:cNvPr id="27" name="Pentagon 26">
            <a:extLst>
              <a:ext uri="{FF2B5EF4-FFF2-40B4-BE49-F238E27FC236}">
                <a16:creationId xmlns:a16="http://schemas.microsoft.com/office/drawing/2014/main" id="{7B17A882-D5AA-C548-B45C-8750171D7AA4}"/>
              </a:ext>
            </a:extLst>
          </p:cNvPr>
          <p:cNvSpPr/>
          <p:nvPr/>
        </p:nvSpPr>
        <p:spPr>
          <a:xfrm>
            <a:off x="4799776"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Compute on Shares</a:t>
            </a:r>
          </a:p>
        </p:txBody>
      </p:sp>
      <p:sp>
        <p:nvSpPr>
          <p:cNvPr id="28" name="Pentagon 27">
            <a:extLst>
              <a:ext uri="{FF2B5EF4-FFF2-40B4-BE49-F238E27FC236}">
                <a16:creationId xmlns:a16="http://schemas.microsoft.com/office/drawing/2014/main" id="{ED11EA19-ACD9-3A4B-A6A1-6766FB5189F7}"/>
              </a:ext>
            </a:extLst>
          </p:cNvPr>
          <p:cNvSpPr/>
          <p:nvPr/>
        </p:nvSpPr>
        <p:spPr>
          <a:xfrm>
            <a:off x="8007165"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Open Output Shares</a:t>
            </a:r>
          </a:p>
        </p:txBody>
      </p:sp>
      <p:grpSp>
        <p:nvGrpSpPr>
          <p:cNvPr id="60" name="Group 59">
            <a:extLst>
              <a:ext uri="{FF2B5EF4-FFF2-40B4-BE49-F238E27FC236}">
                <a16:creationId xmlns:a16="http://schemas.microsoft.com/office/drawing/2014/main" id="{E88426E7-1A83-7A4E-8F91-0EF3629C6CDF}"/>
              </a:ext>
            </a:extLst>
          </p:cNvPr>
          <p:cNvGrpSpPr/>
          <p:nvPr/>
        </p:nvGrpSpPr>
        <p:grpSpPr>
          <a:xfrm>
            <a:off x="1757252" y="2341855"/>
            <a:ext cx="9419940" cy="646331"/>
            <a:chOff x="1757252" y="2341855"/>
            <a:chExt cx="9419940" cy="646331"/>
          </a:xfrm>
        </p:grpSpPr>
        <p:sp>
          <p:nvSpPr>
            <p:cNvPr id="61" name="TextBox 60">
              <a:extLst>
                <a:ext uri="{FF2B5EF4-FFF2-40B4-BE49-F238E27FC236}">
                  <a16:creationId xmlns:a16="http://schemas.microsoft.com/office/drawing/2014/main" id="{859918C2-4B1E-F34A-A098-F79B82B11A77}"/>
                </a:ext>
              </a:extLst>
            </p:cNvPr>
            <p:cNvSpPr txBox="1"/>
            <p:nvPr/>
          </p:nvSpPr>
          <p:spPr>
            <a:xfrm>
              <a:off x="5395580" y="2341855"/>
              <a:ext cx="2044886" cy="646331"/>
            </a:xfrm>
            <a:prstGeom prst="rect">
              <a:avLst/>
            </a:prstGeom>
            <a:noFill/>
          </p:spPr>
          <p:txBody>
            <a:bodyPr wrap="square" rtlCol="0">
              <a:spAutoFit/>
            </a:bodyPr>
            <a:lstStyle/>
            <a:p>
              <a:pPr algn="ctr"/>
              <a:r>
                <a:rPr lang="en-US" b="1" dirty="0"/>
                <a:t>Secret Shares</a:t>
              </a:r>
              <a:br>
                <a:rPr lang="en-US" b="1" dirty="0"/>
              </a:br>
              <a:r>
                <a:rPr lang="en-US" b="1" dirty="0"/>
                <a:t>(mod 100)</a:t>
              </a:r>
            </a:p>
          </p:txBody>
        </p:sp>
        <p:sp>
          <p:nvSpPr>
            <p:cNvPr id="62" name="TextBox 61">
              <a:extLst>
                <a:ext uri="{FF2B5EF4-FFF2-40B4-BE49-F238E27FC236}">
                  <a16:creationId xmlns:a16="http://schemas.microsoft.com/office/drawing/2014/main" id="{5A47A718-DD95-9946-AE7C-E4F2802A359D}"/>
                </a:ext>
              </a:extLst>
            </p:cNvPr>
            <p:cNvSpPr txBox="1"/>
            <p:nvPr/>
          </p:nvSpPr>
          <p:spPr>
            <a:xfrm>
              <a:off x="9033907" y="2341855"/>
              <a:ext cx="2143285" cy="646331"/>
            </a:xfrm>
            <a:prstGeom prst="rect">
              <a:avLst/>
            </a:prstGeom>
            <a:noFill/>
          </p:spPr>
          <p:txBody>
            <a:bodyPr wrap="square" rtlCol="0">
              <a:spAutoFit/>
            </a:bodyPr>
            <a:lstStyle/>
            <a:p>
              <a:pPr algn="ctr"/>
              <a:r>
                <a:rPr lang="en-US" b="1" dirty="0"/>
                <a:t>Output:</a:t>
              </a:r>
              <a:br>
                <a:rPr lang="en-US" b="1" dirty="0"/>
              </a:br>
              <a:r>
                <a:rPr lang="en-US" b="1" dirty="0"/>
                <a:t>Sum of Salaries</a:t>
              </a:r>
            </a:p>
          </p:txBody>
        </p:sp>
        <p:sp>
          <p:nvSpPr>
            <p:cNvPr id="63" name="TextBox 62">
              <a:extLst>
                <a:ext uri="{FF2B5EF4-FFF2-40B4-BE49-F238E27FC236}">
                  <a16:creationId xmlns:a16="http://schemas.microsoft.com/office/drawing/2014/main" id="{FF3FA82B-A6B9-ED4E-AAFA-2B2D0975543D}"/>
                </a:ext>
              </a:extLst>
            </p:cNvPr>
            <p:cNvSpPr txBox="1"/>
            <p:nvPr/>
          </p:nvSpPr>
          <p:spPr>
            <a:xfrm>
              <a:off x="1757252" y="2341855"/>
              <a:ext cx="2044886" cy="646331"/>
            </a:xfrm>
            <a:prstGeom prst="rect">
              <a:avLst/>
            </a:prstGeom>
            <a:noFill/>
          </p:spPr>
          <p:txBody>
            <a:bodyPr wrap="square" rtlCol="0">
              <a:spAutoFit/>
            </a:bodyPr>
            <a:lstStyle/>
            <a:p>
              <a:pPr algn="ctr"/>
              <a:r>
                <a:rPr lang="en-US" b="1" dirty="0"/>
                <a:t>Inputs:</a:t>
              </a:r>
            </a:p>
            <a:p>
              <a:pPr algn="ctr"/>
              <a:r>
                <a:rPr lang="en-US" b="1" dirty="0"/>
                <a:t>Monthly Salaries</a:t>
              </a:r>
            </a:p>
          </p:txBody>
        </p:sp>
      </p:grpSp>
      <p:grpSp>
        <p:nvGrpSpPr>
          <p:cNvPr id="49" name="Group 48">
            <a:extLst>
              <a:ext uri="{FF2B5EF4-FFF2-40B4-BE49-F238E27FC236}">
                <a16:creationId xmlns:a16="http://schemas.microsoft.com/office/drawing/2014/main" id="{0C6305AC-0F4C-A945-8FAD-5A37593DB65A}"/>
              </a:ext>
            </a:extLst>
          </p:cNvPr>
          <p:cNvGrpSpPr/>
          <p:nvPr/>
        </p:nvGrpSpPr>
        <p:grpSpPr>
          <a:xfrm>
            <a:off x="331263" y="3107179"/>
            <a:ext cx="2832480" cy="2230886"/>
            <a:chOff x="331263" y="3107179"/>
            <a:chExt cx="2832480" cy="2230886"/>
          </a:xfrm>
        </p:grpSpPr>
        <p:sp>
          <p:nvSpPr>
            <p:cNvPr id="58" name="TextBox 57">
              <a:extLst>
                <a:ext uri="{FF2B5EF4-FFF2-40B4-BE49-F238E27FC236}">
                  <a16:creationId xmlns:a16="http://schemas.microsoft.com/office/drawing/2014/main" id="{7D48D2CF-AFDF-8745-BCDC-3FB34C7750D7}"/>
                </a:ext>
              </a:extLst>
            </p:cNvPr>
            <p:cNvSpPr txBox="1"/>
            <p:nvPr/>
          </p:nvSpPr>
          <p:spPr>
            <a:xfrm>
              <a:off x="331263" y="3197844"/>
              <a:ext cx="1034167" cy="369332"/>
            </a:xfrm>
            <a:prstGeom prst="rect">
              <a:avLst/>
            </a:prstGeom>
            <a:noFill/>
          </p:spPr>
          <p:txBody>
            <a:bodyPr wrap="square" rtlCol="0">
              <a:spAutoFit/>
            </a:bodyPr>
            <a:lstStyle/>
            <a:p>
              <a:pPr algn="ctr"/>
              <a:r>
                <a:rPr lang="en-US" b="1" dirty="0"/>
                <a:t>Alice</a:t>
              </a:r>
            </a:p>
          </p:txBody>
        </p:sp>
        <p:pic>
          <p:nvPicPr>
            <p:cNvPr id="50" name="Picture 49" title="Alice icon">
              <a:extLst>
                <a:ext uri="{FF2B5EF4-FFF2-40B4-BE49-F238E27FC236}">
                  <a16:creationId xmlns:a16="http://schemas.microsoft.com/office/drawing/2014/main" id="{2DF84749-76BD-C345-8B23-5AFB2946ACF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486102" y="3107179"/>
              <a:ext cx="441484" cy="548640"/>
            </a:xfrm>
            <a:prstGeom prst="rect">
              <a:avLst/>
            </a:prstGeom>
          </p:spPr>
        </p:pic>
        <p:sp>
          <p:nvSpPr>
            <p:cNvPr id="57" name="TextBox 56">
              <a:extLst>
                <a:ext uri="{FF2B5EF4-FFF2-40B4-BE49-F238E27FC236}">
                  <a16:creationId xmlns:a16="http://schemas.microsoft.com/office/drawing/2014/main" id="{5B343D09-63CD-C846-90C9-FE255C67C62C}"/>
                </a:ext>
              </a:extLst>
            </p:cNvPr>
            <p:cNvSpPr txBox="1"/>
            <p:nvPr/>
          </p:nvSpPr>
          <p:spPr>
            <a:xfrm>
              <a:off x="2395647" y="3197844"/>
              <a:ext cx="768096" cy="369332"/>
            </a:xfrm>
            <a:prstGeom prst="rect">
              <a:avLst/>
            </a:prstGeom>
            <a:noFill/>
          </p:spPr>
          <p:txBody>
            <a:bodyPr wrap="square" rtlCol="0">
              <a:spAutoFit/>
            </a:bodyPr>
            <a:lstStyle/>
            <a:p>
              <a:pPr algn="ctr"/>
              <a:r>
                <a:rPr lang="en-US" b="1" dirty="0"/>
                <a:t>$8K</a:t>
              </a:r>
            </a:p>
          </p:txBody>
        </p:sp>
        <p:sp>
          <p:nvSpPr>
            <p:cNvPr id="53" name="TextBox 52">
              <a:extLst>
                <a:ext uri="{FF2B5EF4-FFF2-40B4-BE49-F238E27FC236}">
                  <a16:creationId xmlns:a16="http://schemas.microsoft.com/office/drawing/2014/main" id="{8E2EF15A-1AF5-F141-92DD-F30958D7B79E}"/>
                </a:ext>
              </a:extLst>
            </p:cNvPr>
            <p:cNvSpPr txBox="1"/>
            <p:nvPr/>
          </p:nvSpPr>
          <p:spPr>
            <a:xfrm>
              <a:off x="331263" y="4025250"/>
              <a:ext cx="1034167" cy="369332"/>
            </a:xfrm>
            <a:prstGeom prst="rect">
              <a:avLst/>
            </a:prstGeom>
            <a:noFill/>
          </p:spPr>
          <p:txBody>
            <a:bodyPr wrap="square" rtlCol="0">
              <a:spAutoFit/>
            </a:bodyPr>
            <a:lstStyle/>
            <a:p>
              <a:pPr algn="ctr"/>
              <a:r>
                <a:rPr lang="en-US" b="1" dirty="0"/>
                <a:t>Bob</a:t>
              </a:r>
            </a:p>
          </p:txBody>
        </p:sp>
        <p:pic>
          <p:nvPicPr>
            <p:cNvPr id="51" name="Picture 50" title="Bob icon">
              <a:extLst>
                <a:ext uri="{FF2B5EF4-FFF2-40B4-BE49-F238E27FC236}">
                  <a16:creationId xmlns:a16="http://schemas.microsoft.com/office/drawing/2014/main" id="{57B5F8EC-C250-4244-9454-4EE01AA3C3E7}"/>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376190" y="3885498"/>
              <a:ext cx="661309" cy="648837"/>
            </a:xfrm>
            <a:prstGeom prst="rect">
              <a:avLst/>
            </a:prstGeom>
          </p:spPr>
        </p:pic>
        <p:sp>
          <p:nvSpPr>
            <p:cNvPr id="52" name="TextBox 51">
              <a:extLst>
                <a:ext uri="{FF2B5EF4-FFF2-40B4-BE49-F238E27FC236}">
                  <a16:creationId xmlns:a16="http://schemas.microsoft.com/office/drawing/2014/main" id="{BE205FEC-F8DB-6E44-8D46-3155D101EDBE}"/>
                </a:ext>
              </a:extLst>
            </p:cNvPr>
            <p:cNvSpPr txBox="1"/>
            <p:nvPr/>
          </p:nvSpPr>
          <p:spPr>
            <a:xfrm>
              <a:off x="2395931" y="4025250"/>
              <a:ext cx="767529" cy="369332"/>
            </a:xfrm>
            <a:prstGeom prst="rect">
              <a:avLst/>
            </a:prstGeom>
            <a:noFill/>
          </p:spPr>
          <p:txBody>
            <a:bodyPr wrap="square" rtlCol="0">
              <a:spAutoFit/>
            </a:bodyPr>
            <a:lstStyle/>
            <a:p>
              <a:pPr algn="ctr"/>
              <a:r>
                <a:rPr lang="en-US" b="1" dirty="0"/>
                <a:t>$12K</a:t>
              </a:r>
            </a:p>
          </p:txBody>
        </p:sp>
        <p:sp>
          <p:nvSpPr>
            <p:cNvPr id="56" name="TextBox 55">
              <a:extLst>
                <a:ext uri="{FF2B5EF4-FFF2-40B4-BE49-F238E27FC236}">
                  <a16:creationId xmlns:a16="http://schemas.microsoft.com/office/drawing/2014/main" id="{A91B550E-2F9E-5E4D-AFE3-31018FA58B0A}"/>
                </a:ext>
              </a:extLst>
            </p:cNvPr>
            <p:cNvSpPr txBox="1"/>
            <p:nvPr/>
          </p:nvSpPr>
          <p:spPr>
            <a:xfrm>
              <a:off x="331263" y="4865363"/>
              <a:ext cx="1034167" cy="369332"/>
            </a:xfrm>
            <a:prstGeom prst="rect">
              <a:avLst/>
            </a:prstGeom>
            <a:noFill/>
          </p:spPr>
          <p:txBody>
            <a:bodyPr wrap="square" rtlCol="0">
              <a:spAutoFit/>
            </a:bodyPr>
            <a:lstStyle/>
            <a:p>
              <a:pPr algn="ctr"/>
              <a:r>
                <a:rPr lang="en-US" b="1" dirty="0"/>
                <a:t>Charlie</a:t>
              </a:r>
            </a:p>
          </p:txBody>
        </p:sp>
        <p:pic>
          <p:nvPicPr>
            <p:cNvPr id="55" name="Picture 54" title="Charlie icon">
              <a:extLst>
                <a:ext uri="{FF2B5EF4-FFF2-40B4-BE49-F238E27FC236}">
                  <a16:creationId xmlns:a16="http://schemas.microsoft.com/office/drawing/2014/main" id="{88AAEB4B-19D5-904D-978C-E358F19262B3}"/>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1382517" y="4761993"/>
              <a:ext cx="648654" cy="576072"/>
            </a:xfrm>
            <a:prstGeom prst="rect">
              <a:avLst/>
            </a:prstGeom>
          </p:spPr>
        </p:pic>
        <p:sp>
          <p:nvSpPr>
            <p:cNvPr id="54" name="TextBox 53">
              <a:extLst>
                <a:ext uri="{FF2B5EF4-FFF2-40B4-BE49-F238E27FC236}">
                  <a16:creationId xmlns:a16="http://schemas.microsoft.com/office/drawing/2014/main" id="{F4A2CE24-1B40-CF47-A057-184C91BEEAA6}"/>
                </a:ext>
              </a:extLst>
            </p:cNvPr>
            <p:cNvSpPr txBox="1"/>
            <p:nvPr/>
          </p:nvSpPr>
          <p:spPr>
            <a:xfrm>
              <a:off x="2395931" y="4865363"/>
              <a:ext cx="767528" cy="369332"/>
            </a:xfrm>
            <a:prstGeom prst="rect">
              <a:avLst/>
            </a:prstGeom>
            <a:noFill/>
          </p:spPr>
          <p:txBody>
            <a:bodyPr wrap="square" rtlCol="0">
              <a:spAutoFit/>
            </a:bodyPr>
            <a:lstStyle/>
            <a:p>
              <a:pPr algn="ctr"/>
              <a:r>
                <a:rPr lang="en-US" b="1" dirty="0"/>
                <a:t>$10K</a:t>
              </a:r>
            </a:p>
          </p:txBody>
        </p:sp>
      </p:grpSp>
      <p:cxnSp>
        <p:nvCxnSpPr>
          <p:cNvPr id="7" name="Straight Arrow Connector 6" title="Arrow from Alice's input 8 to her share 16"/>
          <p:cNvCxnSpPr>
            <a:stCxn id="13" idx="3"/>
            <a:endCxn id="32" idx="1"/>
          </p:cNvCxnSpPr>
          <p:nvPr/>
        </p:nvCxnSpPr>
        <p:spPr>
          <a:xfrm>
            <a:off x="3163743" y="3382510"/>
            <a:ext cx="125065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414395" y="3197844"/>
            <a:ext cx="467493" cy="369332"/>
          </a:xfrm>
          <a:prstGeom prst="rect">
            <a:avLst/>
          </a:prstGeom>
          <a:noFill/>
        </p:spPr>
        <p:txBody>
          <a:bodyPr wrap="square" rtlCol="0">
            <a:spAutoFit/>
          </a:bodyPr>
          <a:lstStyle/>
          <a:p>
            <a:pPr algn="ctr"/>
            <a:r>
              <a:rPr lang="en-US" b="1" dirty="0">
                <a:solidFill>
                  <a:srgbClr val="00B050"/>
                </a:solidFill>
              </a:rPr>
              <a:t>16</a:t>
            </a:r>
            <a:endParaRPr lang="en-US" b="1" baseline="-25000" dirty="0">
              <a:solidFill>
                <a:srgbClr val="00B050"/>
              </a:solidFill>
            </a:endParaRPr>
          </a:p>
        </p:txBody>
      </p:sp>
      <p:pic>
        <p:nvPicPr>
          <p:cNvPr id="86" name="Picture 85" title="A pair of dice"/>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5233989" y="3408011"/>
            <a:ext cx="1219200" cy="594365"/>
          </a:xfrm>
          <a:prstGeom prst="rect">
            <a:avLst/>
          </a:prstGeom>
        </p:spPr>
      </p:pic>
      <p:cxnSp>
        <p:nvCxnSpPr>
          <p:cNvPr id="44" name="Straight Arrow Connector 43" title="Arrow from Alice's input 8 to Bob's share 6"/>
          <p:cNvCxnSpPr>
            <a:stCxn id="13" idx="3"/>
            <a:endCxn id="35" idx="1"/>
          </p:cNvCxnSpPr>
          <p:nvPr/>
        </p:nvCxnSpPr>
        <p:spPr>
          <a:xfrm>
            <a:off x="3163743" y="3382510"/>
            <a:ext cx="1250652" cy="82740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4414395"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6</a:t>
            </a:r>
            <a:endParaRPr lang="en-US" b="1" baseline="-25000" dirty="0">
              <a:solidFill>
                <a:schemeClr val="accent4">
                  <a:lumMod val="60000"/>
                  <a:lumOff val="40000"/>
                </a:schemeClr>
              </a:solidFill>
            </a:endParaRPr>
          </a:p>
        </p:txBody>
      </p:sp>
      <p:cxnSp>
        <p:nvCxnSpPr>
          <p:cNvPr id="46" name="Straight Arrow Connector 45" title="Arrow from Alice's input 8 to Charlie's share 86"/>
          <p:cNvCxnSpPr>
            <a:stCxn id="13" idx="3"/>
            <a:endCxn id="36" idx="1"/>
          </p:cNvCxnSpPr>
          <p:nvPr/>
        </p:nvCxnSpPr>
        <p:spPr>
          <a:xfrm>
            <a:off x="3163743" y="3382510"/>
            <a:ext cx="1250652" cy="166751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414395" y="4865363"/>
            <a:ext cx="467493" cy="369332"/>
          </a:xfrm>
          <a:prstGeom prst="rect">
            <a:avLst/>
          </a:prstGeom>
          <a:noFill/>
        </p:spPr>
        <p:txBody>
          <a:bodyPr wrap="square" rtlCol="0">
            <a:spAutoFit/>
          </a:bodyPr>
          <a:lstStyle/>
          <a:p>
            <a:pPr algn="ctr"/>
            <a:r>
              <a:rPr lang="en-US" b="1" dirty="0">
                <a:solidFill>
                  <a:srgbClr val="C00000"/>
                </a:solidFill>
              </a:rPr>
              <a:t>86</a:t>
            </a:r>
            <a:endParaRPr lang="en-US" b="1" baseline="-25000" dirty="0">
              <a:solidFill>
                <a:srgbClr val="C00000"/>
              </a:solidFill>
            </a:endParaRPr>
          </a:p>
        </p:txBody>
      </p:sp>
      <p:sp>
        <p:nvSpPr>
          <p:cNvPr id="64" name="TextBox 63"/>
          <p:cNvSpPr txBox="1"/>
          <p:nvPr/>
        </p:nvSpPr>
        <p:spPr>
          <a:xfrm>
            <a:off x="5233989" y="4696086"/>
            <a:ext cx="2854772" cy="707886"/>
          </a:xfrm>
          <a:prstGeom prst="rect">
            <a:avLst/>
          </a:prstGeom>
          <a:noFill/>
        </p:spPr>
        <p:txBody>
          <a:bodyPr wrap="square" rtlCol="0">
            <a:spAutoFit/>
          </a:bodyPr>
          <a:lstStyle/>
          <a:p>
            <a:r>
              <a:rPr lang="en-US" sz="2000" b="1" dirty="0"/>
              <a:t>8 – (16 + 6) (mod 100) </a:t>
            </a:r>
            <a:br>
              <a:rPr lang="en-US" sz="2000" b="1" dirty="0"/>
            </a:br>
            <a:r>
              <a:rPr lang="en-US" sz="2000" b="1" dirty="0"/>
              <a:t>= – 14 (mod 100) = 86</a:t>
            </a:r>
          </a:p>
        </p:txBody>
      </p:sp>
    </p:spTree>
    <p:extLst>
      <p:ext uri="{BB962C8B-B14F-4D97-AF65-F5344CB8AC3E}">
        <p14:creationId xmlns:p14="http://schemas.microsoft.com/office/powerpoint/2010/main" val="3368827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par>
                                <p:cTn id="17" presetID="26" presetClass="emph" presetSubtype="0" fill="hold" nodeType="withEffect">
                                  <p:stCondLst>
                                    <p:cond delay="0"/>
                                  </p:stCondLst>
                                  <p:childTnLst>
                                    <p:animEffect transition="out" filter="fade">
                                      <p:cBhvr>
                                        <p:cTn id="18" dur="500" tmFilter="0, 0; .2, .5; .8, .5; 1, 0"/>
                                        <p:tgtEl>
                                          <p:spTgt spid="86"/>
                                        </p:tgtEl>
                                      </p:cBhvr>
                                    </p:animEffect>
                                    <p:animScale>
                                      <p:cBhvr>
                                        <p:cTn id="19" dur="250" autoRev="1" fill="hold"/>
                                        <p:tgtEl>
                                          <p:spTgt spid="86"/>
                                        </p:tgtEl>
                                      </p:cBhvr>
                                      <p:by x="105000" y="105000"/>
                                    </p:animScale>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64"/>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46"/>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5" grpId="0"/>
      <p:bldP spid="36" grpId="0"/>
      <p:bldP spid="6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Secret Sharing Inputs (2)</a:t>
            </a:r>
            <a:endParaRPr lang="en-US" dirty="0"/>
          </a:p>
        </p:txBody>
      </p:sp>
      <p:sp>
        <p:nvSpPr>
          <p:cNvPr id="30" name="Pentagon 29">
            <a:extLst>
              <a:ext uri="{FF2B5EF4-FFF2-40B4-BE49-F238E27FC236}">
                <a16:creationId xmlns:a16="http://schemas.microsoft.com/office/drawing/2014/main" id="{67D13D83-006F-464F-A18C-B64E0C58DE8E}"/>
              </a:ext>
            </a:extLst>
          </p:cNvPr>
          <p:cNvSpPr/>
          <p:nvPr/>
        </p:nvSpPr>
        <p:spPr>
          <a:xfrm>
            <a:off x="1594445" y="1339327"/>
            <a:ext cx="3108960" cy="566928"/>
          </a:xfrm>
          <a:prstGeom prst="homePlate">
            <a:avLst/>
          </a:prstGeom>
          <a:solidFill>
            <a:srgbClr val="EAC1FF"/>
          </a:solid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Secret-Share Inputs</a:t>
            </a:r>
          </a:p>
        </p:txBody>
      </p:sp>
      <p:sp>
        <p:nvSpPr>
          <p:cNvPr id="41" name="Pentagon 40">
            <a:extLst>
              <a:ext uri="{FF2B5EF4-FFF2-40B4-BE49-F238E27FC236}">
                <a16:creationId xmlns:a16="http://schemas.microsoft.com/office/drawing/2014/main" id="{32B18CE0-95E1-C641-9CBD-39879DCFF7FF}"/>
              </a:ext>
            </a:extLst>
          </p:cNvPr>
          <p:cNvSpPr/>
          <p:nvPr/>
        </p:nvSpPr>
        <p:spPr>
          <a:xfrm>
            <a:off x="4799776"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Compute on Shares</a:t>
            </a:r>
          </a:p>
        </p:txBody>
      </p:sp>
      <p:sp>
        <p:nvSpPr>
          <p:cNvPr id="42" name="Pentagon 41">
            <a:extLst>
              <a:ext uri="{FF2B5EF4-FFF2-40B4-BE49-F238E27FC236}">
                <a16:creationId xmlns:a16="http://schemas.microsoft.com/office/drawing/2014/main" id="{12759F5C-6FD8-C448-B7A5-A3EA2E1348CC}"/>
              </a:ext>
            </a:extLst>
          </p:cNvPr>
          <p:cNvSpPr/>
          <p:nvPr/>
        </p:nvSpPr>
        <p:spPr>
          <a:xfrm>
            <a:off x="8007165"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Open Output Shares</a:t>
            </a:r>
          </a:p>
        </p:txBody>
      </p:sp>
      <p:grpSp>
        <p:nvGrpSpPr>
          <p:cNvPr id="75" name="Group 74">
            <a:extLst>
              <a:ext uri="{FF2B5EF4-FFF2-40B4-BE49-F238E27FC236}">
                <a16:creationId xmlns:a16="http://schemas.microsoft.com/office/drawing/2014/main" id="{D50379A3-DD0F-BC43-8200-1B6500F12895}"/>
              </a:ext>
            </a:extLst>
          </p:cNvPr>
          <p:cNvGrpSpPr/>
          <p:nvPr/>
        </p:nvGrpSpPr>
        <p:grpSpPr>
          <a:xfrm>
            <a:off x="1757252" y="2341855"/>
            <a:ext cx="9419940" cy="646331"/>
            <a:chOff x="1757252" y="2341855"/>
            <a:chExt cx="9419940" cy="646331"/>
          </a:xfrm>
        </p:grpSpPr>
        <p:sp>
          <p:nvSpPr>
            <p:cNvPr id="76" name="TextBox 75">
              <a:extLst>
                <a:ext uri="{FF2B5EF4-FFF2-40B4-BE49-F238E27FC236}">
                  <a16:creationId xmlns:a16="http://schemas.microsoft.com/office/drawing/2014/main" id="{3F597405-B995-5F46-92AD-5A24CDF11F46}"/>
                </a:ext>
              </a:extLst>
            </p:cNvPr>
            <p:cNvSpPr txBox="1"/>
            <p:nvPr/>
          </p:nvSpPr>
          <p:spPr>
            <a:xfrm>
              <a:off x="5395580" y="2341855"/>
              <a:ext cx="2044886" cy="646331"/>
            </a:xfrm>
            <a:prstGeom prst="rect">
              <a:avLst/>
            </a:prstGeom>
            <a:noFill/>
          </p:spPr>
          <p:txBody>
            <a:bodyPr wrap="square" rtlCol="0">
              <a:spAutoFit/>
            </a:bodyPr>
            <a:lstStyle/>
            <a:p>
              <a:pPr algn="ctr"/>
              <a:r>
                <a:rPr lang="en-US" b="1" dirty="0"/>
                <a:t>Secret Shares</a:t>
              </a:r>
              <a:br>
                <a:rPr lang="en-US" b="1" dirty="0"/>
              </a:br>
              <a:r>
                <a:rPr lang="en-US" b="1" dirty="0"/>
                <a:t>(mod 100)</a:t>
              </a:r>
            </a:p>
          </p:txBody>
        </p:sp>
        <p:sp>
          <p:nvSpPr>
            <p:cNvPr id="77" name="TextBox 76">
              <a:extLst>
                <a:ext uri="{FF2B5EF4-FFF2-40B4-BE49-F238E27FC236}">
                  <a16:creationId xmlns:a16="http://schemas.microsoft.com/office/drawing/2014/main" id="{0181F00E-7A35-8340-8399-E7E2273B7C7F}"/>
                </a:ext>
              </a:extLst>
            </p:cNvPr>
            <p:cNvSpPr txBox="1"/>
            <p:nvPr/>
          </p:nvSpPr>
          <p:spPr>
            <a:xfrm>
              <a:off x="9033907" y="2341855"/>
              <a:ext cx="2143285" cy="646331"/>
            </a:xfrm>
            <a:prstGeom prst="rect">
              <a:avLst/>
            </a:prstGeom>
            <a:noFill/>
          </p:spPr>
          <p:txBody>
            <a:bodyPr wrap="square" rtlCol="0">
              <a:spAutoFit/>
            </a:bodyPr>
            <a:lstStyle/>
            <a:p>
              <a:pPr algn="ctr"/>
              <a:r>
                <a:rPr lang="en-US" b="1" dirty="0"/>
                <a:t>Output:</a:t>
              </a:r>
              <a:br>
                <a:rPr lang="en-US" b="1" dirty="0"/>
              </a:br>
              <a:r>
                <a:rPr lang="en-US" b="1" dirty="0"/>
                <a:t>Sum of Salaries</a:t>
              </a:r>
            </a:p>
          </p:txBody>
        </p:sp>
        <p:sp>
          <p:nvSpPr>
            <p:cNvPr id="78" name="TextBox 77">
              <a:extLst>
                <a:ext uri="{FF2B5EF4-FFF2-40B4-BE49-F238E27FC236}">
                  <a16:creationId xmlns:a16="http://schemas.microsoft.com/office/drawing/2014/main" id="{6EB946E8-E6EA-B741-A0BC-274F723581C4}"/>
                </a:ext>
              </a:extLst>
            </p:cNvPr>
            <p:cNvSpPr txBox="1"/>
            <p:nvPr/>
          </p:nvSpPr>
          <p:spPr>
            <a:xfrm>
              <a:off x="1757252" y="2341855"/>
              <a:ext cx="2044886" cy="646331"/>
            </a:xfrm>
            <a:prstGeom prst="rect">
              <a:avLst/>
            </a:prstGeom>
            <a:noFill/>
          </p:spPr>
          <p:txBody>
            <a:bodyPr wrap="square" rtlCol="0">
              <a:spAutoFit/>
            </a:bodyPr>
            <a:lstStyle/>
            <a:p>
              <a:pPr algn="ctr"/>
              <a:r>
                <a:rPr lang="en-US" b="1" dirty="0"/>
                <a:t>Inputs:</a:t>
              </a:r>
            </a:p>
            <a:p>
              <a:pPr algn="ctr"/>
              <a:r>
                <a:rPr lang="en-US" b="1" dirty="0"/>
                <a:t>Monthly Salaries</a:t>
              </a:r>
            </a:p>
          </p:txBody>
        </p:sp>
      </p:grpSp>
      <p:grpSp>
        <p:nvGrpSpPr>
          <p:cNvPr id="53" name="Group 52">
            <a:extLst>
              <a:ext uri="{FF2B5EF4-FFF2-40B4-BE49-F238E27FC236}">
                <a16:creationId xmlns:a16="http://schemas.microsoft.com/office/drawing/2014/main" id="{CEF3E3DD-B1FA-A148-8755-E35238BFD920}"/>
              </a:ext>
            </a:extLst>
          </p:cNvPr>
          <p:cNvGrpSpPr/>
          <p:nvPr/>
        </p:nvGrpSpPr>
        <p:grpSpPr>
          <a:xfrm>
            <a:off x="331263" y="3107179"/>
            <a:ext cx="2832480" cy="2230886"/>
            <a:chOff x="331263" y="3107179"/>
            <a:chExt cx="2832480" cy="2230886"/>
          </a:xfrm>
        </p:grpSpPr>
        <p:sp>
          <p:nvSpPr>
            <p:cNvPr id="62" name="TextBox 61">
              <a:extLst>
                <a:ext uri="{FF2B5EF4-FFF2-40B4-BE49-F238E27FC236}">
                  <a16:creationId xmlns:a16="http://schemas.microsoft.com/office/drawing/2014/main" id="{B4ADB050-7396-264D-8B41-C1BEFFB8F57E}"/>
                </a:ext>
              </a:extLst>
            </p:cNvPr>
            <p:cNvSpPr txBox="1"/>
            <p:nvPr/>
          </p:nvSpPr>
          <p:spPr>
            <a:xfrm>
              <a:off x="331263" y="3197844"/>
              <a:ext cx="1034167" cy="369332"/>
            </a:xfrm>
            <a:prstGeom prst="rect">
              <a:avLst/>
            </a:prstGeom>
            <a:noFill/>
          </p:spPr>
          <p:txBody>
            <a:bodyPr wrap="square" rtlCol="0">
              <a:spAutoFit/>
            </a:bodyPr>
            <a:lstStyle/>
            <a:p>
              <a:pPr algn="ctr"/>
              <a:r>
                <a:rPr lang="en-US" b="1" dirty="0"/>
                <a:t>Alice</a:t>
              </a:r>
            </a:p>
          </p:txBody>
        </p:sp>
        <p:pic>
          <p:nvPicPr>
            <p:cNvPr id="54" name="Picture 53" title="Alice icon">
              <a:extLst>
                <a:ext uri="{FF2B5EF4-FFF2-40B4-BE49-F238E27FC236}">
                  <a16:creationId xmlns:a16="http://schemas.microsoft.com/office/drawing/2014/main" id="{22C3BCB6-8772-5941-8434-95724FAE6439}"/>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486102" y="3107179"/>
              <a:ext cx="441484" cy="548640"/>
            </a:xfrm>
            <a:prstGeom prst="rect">
              <a:avLst/>
            </a:prstGeom>
          </p:spPr>
        </p:pic>
        <p:sp>
          <p:nvSpPr>
            <p:cNvPr id="61" name="TextBox 60">
              <a:extLst>
                <a:ext uri="{FF2B5EF4-FFF2-40B4-BE49-F238E27FC236}">
                  <a16:creationId xmlns:a16="http://schemas.microsoft.com/office/drawing/2014/main" id="{937CB1FD-EA4F-B646-B618-3DED2AEAC942}"/>
                </a:ext>
              </a:extLst>
            </p:cNvPr>
            <p:cNvSpPr txBox="1"/>
            <p:nvPr/>
          </p:nvSpPr>
          <p:spPr>
            <a:xfrm>
              <a:off x="2395647" y="3197844"/>
              <a:ext cx="768096" cy="369332"/>
            </a:xfrm>
            <a:prstGeom prst="rect">
              <a:avLst/>
            </a:prstGeom>
            <a:noFill/>
          </p:spPr>
          <p:txBody>
            <a:bodyPr wrap="square" rtlCol="0">
              <a:spAutoFit/>
            </a:bodyPr>
            <a:lstStyle/>
            <a:p>
              <a:pPr algn="ctr"/>
              <a:r>
                <a:rPr lang="en-US" b="1" dirty="0"/>
                <a:t>$8K</a:t>
              </a:r>
            </a:p>
          </p:txBody>
        </p:sp>
        <p:sp>
          <p:nvSpPr>
            <p:cNvPr id="57" name="TextBox 56">
              <a:extLst>
                <a:ext uri="{FF2B5EF4-FFF2-40B4-BE49-F238E27FC236}">
                  <a16:creationId xmlns:a16="http://schemas.microsoft.com/office/drawing/2014/main" id="{4262FB67-B492-3943-81D7-B57B0FF47B41}"/>
                </a:ext>
              </a:extLst>
            </p:cNvPr>
            <p:cNvSpPr txBox="1"/>
            <p:nvPr/>
          </p:nvSpPr>
          <p:spPr>
            <a:xfrm>
              <a:off x="331263" y="4025250"/>
              <a:ext cx="1034167" cy="369332"/>
            </a:xfrm>
            <a:prstGeom prst="rect">
              <a:avLst/>
            </a:prstGeom>
            <a:noFill/>
          </p:spPr>
          <p:txBody>
            <a:bodyPr wrap="square" rtlCol="0">
              <a:spAutoFit/>
            </a:bodyPr>
            <a:lstStyle/>
            <a:p>
              <a:pPr algn="ctr"/>
              <a:r>
                <a:rPr lang="en-US" b="1" dirty="0"/>
                <a:t>Bob</a:t>
              </a:r>
            </a:p>
          </p:txBody>
        </p:sp>
        <p:pic>
          <p:nvPicPr>
            <p:cNvPr id="55" name="Picture 54" title="Bob icon">
              <a:extLst>
                <a:ext uri="{FF2B5EF4-FFF2-40B4-BE49-F238E27FC236}">
                  <a16:creationId xmlns:a16="http://schemas.microsoft.com/office/drawing/2014/main" id="{690F3C23-EE97-DC48-859C-DE8E9EDFAACA}"/>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376190" y="3885498"/>
              <a:ext cx="661309" cy="648837"/>
            </a:xfrm>
            <a:prstGeom prst="rect">
              <a:avLst/>
            </a:prstGeom>
          </p:spPr>
        </p:pic>
        <p:sp>
          <p:nvSpPr>
            <p:cNvPr id="56" name="TextBox 55">
              <a:extLst>
                <a:ext uri="{FF2B5EF4-FFF2-40B4-BE49-F238E27FC236}">
                  <a16:creationId xmlns:a16="http://schemas.microsoft.com/office/drawing/2014/main" id="{C2BF3B35-4CB0-0A43-8916-8F2FB5E67F6B}"/>
                </a:ext>
              </a:extLst>
            </p:cNvPr>
            <p:cNvSpPr txBox="1"/>
            <p:nvPr/>
          </p:nvSpPr>
          <p:spPr>
            <a:xfrm>
              <a:off x="2395931" y="4025250"/>
              <a:ext cx="767529" cy="369332"/>
            </a:xfrm>
            <a:prstGeom prst="rect">
              <a:avLst/>
            </a:prstGeom>
            <a:noFill/>
          </p:spPr>
          <p:txBody>
            <a:bodyPr wrap="square" rtlCol="0">
              <a:spAutoFit/>
            </a:bodyPr>
            <a:lstStyle/>
            <a:p>
              <a:pPr algn="ctr"/>
              <a:r>
                <a:rPr lang="en-US" b="1" dirty="0"/>
                <a:t>$12K</a:t>
              </a:r>
            </a:p>
          </p:txBody>
        </p:sp>
        <p:sp>
          <p:nvSpPr>
            <p:cNvPr id="60" name="TextBox 59">
              <a:extLst>
                <a:ext uri="{FF2B5EF4-FFF2-40B4-BE49-F238E27FC236}">
                  <a16:creationId xmlns:a16="http://schemas.microsoft.com/office/drawing/2014/main" id="{B8B74DB9-792C-2D47-A241-2B41EF25AA2B}"/>
                </a:ext>
              </a:extLst>
            </p:cNvPr>
            <p:cNvSpPr txBox="1"/>
            <p:nvPr/>
          </p:nvSpPr>
          <p:spPr>
            <a:xfrm>
              <a:off x="331263" y="4865363"/>
              <a:ext cx="1034167" cy="369332"/>
            </a:xfrm>
            <a:prstGeom prst="rect">
              <a:avLst/>
            </a:prstGeom>
            <a:noFill/>
          </p:spPr>
          <p:txBody>
            <a:bodyPr wrap="square" rtlCol="0">
              <a:spAutoFit/>
            </a:bodyPr>
            <a:lstStyle/>
            <a:p>
              <a:pPr algn="ctr"/>
              <a:r>
                <a:rPr lang="en-US" b="1" dirty="0"/>
                <a:t>Charlie</a:t>
              </a:r>
            </a:p>
          </p:txBody>
        </p:sp>
        <p:pic>
          <p:nvPicPr>
            <p:cNvPr id="59" name="Picture 58" title="Charlie icon">
              <a:extLst>
                <a:ext uri="{FF2B5EF4-FFF2-40B4-BE49-F238E27FC236}">
                  <a16:creationId xmlns:a16="http://schemas.microsoft.com/office/drawing/2014/main" id="{0AA5985F-564B-AE4A-804B-8689295E6B51}"/>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1382517" y="4761993"/>
              <a:ext cx="648654" cy="576072"/>
            </a:xfrm>
            <a:prstGeom prst="rect">
              <a:avLst/>
            </a:prstGeom>
          </p:spPr>
        </p:pic>
        <p:sp>
          <p:nvSpPr>
            <p:cNvPr id="58" name="TextBox 57">
              <a:extLst>
                <a:ext uri="{FF2B5EF4-FFF2-40B4-BE49-F238E27FC236}">
                  <a16:creationId xmlns:a16="http://schemas.microsoft.com/office/drawing/2014/main" id="{2BDF13DF-D7D0-4344-9F5C-1A15B122CC8F}"/>
                </a:ext>
              </a:extLst>
            </p:cNvPr>
            <p:cNvSpPr txBox="1"/>
            <p:nvPr/>
          </p:nvSpPr>
          <p:spPr>
            <a:xfrm>
              <a:off x="2395931" y="4865363"/>
              <a:ext cx="767528" cy="369332"/>
            </a:xfrm>
            <a:prstGeom prst="rect">
              <a:avLst/>
            </a:prstGeom>
            <a:noFill/>
          </p:spPr>
          <p:txBody>
            <a:bodyPr wrap="square" rtlCol="0">
              <a:spAutoFit/>
            </a:bodyPr>
            <a:lstStyle/>
            <a:p>
              <a:pPr algn="ctr"/>
              <a:r>
                <a:rPr lang="en-US" b="1" dirty="0"/>
                <a:t>$10K</a:t>
              </a:r>
            </a:p>
          </p:txBody>
        </p:sp>
      </p:grpSp>
      <p:grpSp>
        <p:nvGrpSpPr>
          <p:cNvPr id="64" name="Group 63">
            <a:extLst>
              <a:ext uri="{FF2B5EF4-FFF2-40B4-BE49-F238E27FC236}">
                <a16:creationId xmlns:a16="http://schemas.microsoft.com/office/drawing/2014/main" id="{780FDF1A-BF5D-B54C-9753-E0EC3636B856}"/>
              </a:ext>
            </a:extLst>
          </p:cNvPr>
          <p:cNvGrpSpPr/>
          <p:nvPr/>
        </p:nvGrpSpPr>
        <p:grpSpPr>
          <a:xfrm>
            <a:off x="4404660" y="3197844"/>
            <a:ext cx="478118" cy="2859056"/>
            <a:chOff x="4404660" y="3197844"/>
            <a:chExt cx="478118" cy="2859056"/>
          </a:xfrm>
        </p:grpSpPr>
        <p:grpSp>
          <p:nvGrpSpPr>
            <p:cNvPr id="66" name="Group 65">
              <a:extLst>
                <a:ext uri="{FF2B5EF4-FFF2-40B4-BE49-F238E27FC236}">
                  <a16:creationId xmlns:a16="http://schemas.microsoft.com/office/drawing/2014/main" id="{116176F2-11D7-3345-ABB1-38934FC9D37D}"/>
                </a:ext>
              </a:extLst>
            </p:cNvPr>
            <p:cNvGrpSpPr/>
            <p:nvPr/>
          </p:nvGrpSpPr>
          <p:grpSpPr>
            <a:xfrm>
              <a:off x="4414395" y="3197844"/>
              <a:ext cx="467493" cy="2036851"/>
              <a:chOff x="4446668" y="3197844"/>
              <a:chExt cx="467493" cy="2036851"/>
            </a:xfrm>
          </p:grpSpPr>
          <p:sp>
            <p:nvSpPr>
              <p:cNvPr id="73" name="TextBox 72">
                <a:extLst>
                  <a:ext uri="{FF2B5EF4-FFF2-40B4-BE49-F238E27FC236}">
                    <a16:creationId xmlns:a16="http://schemas.microsoft.com/office/drawing/2014/main" id="{CCA25E4A-5439-2D42-84E0-98AA356A637D}"/>
                  </a:ext>
                </a:extLst>
              </p:cNvPr>
              <p:cNvSpPr txBox="1"/>
              <p:nvPr/>
            </p:nvSpPr>
            <p:spPr>
              <a:xfrm>
                <a:off x="4446668" y="3197844"/>
                <a:ext cx="467493" cy="369332"/>
              </a:xfrm>
              <a:prstGeom prst="rect">
                <a:avLst/>
              </a:prstGeom>
              <a:noFill/>
            </p:spPr>
            <p:txBody>
              <a:bodyPr wrap="square" rtlCol="0">
                <a:spAutoFit/>
              </a:bodyPr>
              <a:lstStyle/>
              <a:p>
                <a:pPr algn="ctr"/>
                <a:r>
                  <a:rPr lang="en-US" b="1" dirty="0">
                    <a:solidFill>
                      <a:srgbClr val="00B050"/>
                    </a:solidFill>
                  </a:rPr>
                  <a:t>16</a:t>
                </a:r>
                <a:endParaRPr lang="en-US" b="1" baseline="-25000" dirty="0">
                  <a:solidFill>
                    <a:srgbClr val="00B050"/>
                  </a:solidFill>
                </a:endParaRPr>
              </a:p>
            </p:txBody>
          </p:sp>
          <p:sp>
            <p:nvSpPr>
              <p:cNvPr id="71" name="TextBox 70">
                <a:extLst>
                  <a:ext uri="{FF2B5EF4-FFF2-40B4-BE49-F238E27FC236}">
                    <a16:creationId xmlns:a16="http://schemas.microsoft.com/office/drawing/2014/main" id="{BE0F1BF5-0E78-4B41-8875-CB2D44D19B91}"/>
                  </a:ext>
                </a:extLst>
              </p:cNvPr>
              <p:cNvSpPr txBox="1"/>
              <p:nvPr/>
            </p:nvSpPr>
            <p:spPr>
              <a:xfrm>
                <a:off x="4446668"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6</a:t>
                </a:r>
                <a:endParaRPr lang="en-US" b="1" baseline="-25000" dirty="0">
                  <a:solidFill>
                    <a:schemeClr val="accent4">
                      <a:lumMod val="60000"/>
                      <a:lumOff val="40000"/>
                    </a:schemeClr>
                  </a:solidFill>
                </a:endParaRPr>
              </a:p>
            </p:txBody>
          </p:sp>
          <p:sp>
            <p:nvSpPr>
              <p:cNvPr id="72" name="TextBox 71">
                <a:extLst>
                  <a:ext uri="{FF2B5EF4-FFF2-40B4-BE49-F238E27FC236}">
                    <a16:creationId xmlns:a16="http://schemas.microsoft.com/office/drawing/2014/main" id="{5F279F03-D570-204B-B9A5-BC80092625B7}"/>
                  </a:ext>
                </a:extLst>
              </p:cNvPr>
              <p:cNvSpPr txBox="1"/>
              <p:nvPr/>
            </p:nvSpPr>
            <p:spPr>
              <a:xfrm>
                <a:off x="4446668" y="4865363"/>
                <a:ext cx="467493" cy="369332"/>
              </a:xfrm>
              <a:prstGeom prst="rect">
                <a:avLst/>
              </a:prstGeom>
              <a:noFill/>
            </p:spPr>
            <p:txBody>
              <a:bodyPr wrap="square" rtlCol="0">
                <a:spAutoFit/>
              </a:bodyPr>
              <a:lstStyle/>
              <a:p>
                <a:pPr algn="ctr"/>
                <a:r>
                  <a:rPr lang="en-US" b="1" dirty="0">
                    <a:solidFill>
                      <a:srgbClr val="C00000"/>
                    </a:solidFill>
                  </a:rPr>
                  <a:t>86</a:t>
                </a:r>
                <a:endParaRPr lang="en-US" b="1" baseline="-25000" dirty="0">
                  <a:solidFill>
                    <a:srgbClr val="C00000"/>
                  </a:solidFill>
                </a:endParaRPr>
              </a:p>
            </p:txBody>
          </p:sp>
        </p:grpSp>
        <p:cxnSp>
          <p:nvCxnSpPr>
            <p:cNvPr id="67" name="Straight Connector 66">
              <a:extLst>
                <a:ext uri="{FF2B5EF4-FFF2-40B4-BE49-F238E27FC236}">
                  <a16:creationId xmlns:a16="http://schemas.microsoft.com/office/drawing/2014/main" id="{26AA1303-1EE5-D048-9F64-48642723C404}"/>
                </a:ext>
              </a:extLst>
            </p:cNvPr>
            <p:cNvCxnSpPr/>
            <p:nvPr/>
          </p:nvCxnSpPr>
          <p:spPr>
            <a:xfrm>
              <a:off x="4404660" y="5450541"/>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E800C352-2F27-7C48-B025-2CD2D2FE3622}"/>
                </a:ext>
              </a:extLst>
            </p:cNvPr>
            <p:cNvSpPr txBox="1"/>
            <p:nvPr/>
          </p:nvSpPr>
          <p:spPr>
            <a:xfrm>
              <a:off x="4414395" y="5687568"/>
              <a:ext cx="467493" cy="369332"/>
            </a:xfrm>
            <a:prstGeom prst="rect">
              <a:avLst/>
            </a:prstGeom>
            <a:noFill/>
          </p:spPr>
          <p:txBody>
            <a:bodyPr wrap="square" rtlCol="0">
              <a:spAutoFit/>
            </a:bodyPr>
            <a:lstStyle/>
            <a:p>
              <a:pPr algn="ctr"/>
              <a:r>
                <a:rPr lang="en-US" b="1" dirty="0"/>
                <a:t>8</a:t>
              </a:r>
              <a:endParaRPr lang="en-US" b="1" baseline="-25000" dirty="0"/>
            </a:p>
          </p:txBody>
        </p:sp>
      </p:grpSp>
      <p:grpSp>
        <p:nvGrpSpPr>
          <p:cNvPr id="3" name="Group 2"/>
          <p:cNvGrpSpPr/>
          <p:nvPr/>
        </p:nvGrpSpPr>
        <p:grpSpPr>
          <a:xfrm>
            <a:off x="5590988" y="3197844"/>
            <a:ext cx="478118" cy="2859056"/>
            <a:chOff x="5590988" y="3197844"/>
            <a:chExt cx="478118" cy="2859056"/>
          </a:xfrm>
        </p:grpSpPr>
        <p:grpSp>
          <p:nvGrpSpPr>
            <p:cNvPr id="69" name="Group 68"/>
            <p:cNvGrpSpPr/>
            <p:nvPr/>
          </p:nvGrpSpPr>
          <p:grpSpPr>
            <a:xfrm>
              <a:off x="5593949" y="3197844"/>
              <a:ext cx="467493" cy="2036851"/>
              <a:chOff x="5631003" y="3197844"/>
              <a:chExt cx="467493" cy="2036851"/>
            </a:xfrm>
          </p:grpSpPr>
          <p:sp>
            <p:nvSpPr>
              <p:cNvPr id="33" name="TextBox 32"/>
              <p:cNvSpPr txBox="1"/>
              <p:nvPr/>
            </p:nvSpPr>
            <p:spPr>
              <a:xfrm>
                <a:off x="5631003" y="3197844"/>
                <a:ext cx="467493" cy="369332"/>
              </a:xfrm>
              <a:prstGeom prst="rect">
                <a:avLst/>
              </a:prstGeom>
              <a:noFill/>
            </p:spPr>
            <p:txBody>
              <a:bodyPr wrap="square" rtlCol="0">
                <a:spAutoFit/>
              </a:bodyPr>
              <a:lstStyle/>
              <a:p>
                <a:pPr algn="ctr"/>
                <a:r>
                  <a:rPr lang="en-US" b="1" dirty="0">
                    <a:solidFill>
                      <a:srgbClr val="00B050"/>
                    </a:solidFill>
                  </a:rPr>
                  <a:t>59</a:t>
                </a:r>
                <a:endParaRPr lang="en-US" b="1" baseline="-25000" dirty="0">
                  <a:solidFill>
                    <a:srgbClr val="00B050"/>
                  </a:solidFill>
                </a:endParaRPr>
              </a:p>
            </p:txBody>
          </p:sp>
          <p:sp>
            <p:nvSpPr>
              <p:cNvPr id="37" name="TextBox 36"/>
              <p:cNvSpPr txBox="1"/>
              <p:nvPr/>
            </p:nvSpPr>
            <p:spPr>
              <a:xfrm>
                <a:off x="5631003"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33</a:t>
                </a:r>
                <a:endParaRPr lang="en-US" b="1" baseline="-25000" dirty="0">
                  <a:solidFill>
                    <a:schemeClr val="accent4">
                      <a:lumMod val="60000"/>
                      <a:lumOff val="40000"/>
                    </a:schemeClr>
                  </a:solidFill>
                </a:endParaRPr>
              </a:p>
            </p:txBody>
          </p:sp>
          <p:sp>
            <p:nvSpPr>
              <p:cNvPr id="38" name="TextBox 37"/>
              <p:cNvSpPr txBox="1"/>
              <p:nvPr/>
            </p:nvSpPr>
            <p:spPr>
              <a:xfrm>
                <a:off x="5631003" y="4865363"/>
                <a:ext cx="467493" cy="369332"/>
              </a:xfrm>
              <a:prstGeom prst="rect">
                <a:avLst/>
              </a:prstGeom>
              <a:noFill/>
            </p:spPr>
            <p:txBody>
              <a:bodyPr wrap="square" rtlCol="0">
                <a:spAutoFit/>
              </a:bodyPr>
              <a:lstStyle/>
              <a:p>
                <a:pPr algn="ctr"/>
                <a:r>
                  <a:rPr lang="en-US" b="1" dirty="0">
                    <a:solidFill>
                      <a:srgbClr val="C00000"/>
                    </a:solidFill>
                  </a:rPr>
                  <a:t>20</a:t>
                </a:r>
                <a:endParaRPr lang="en-US" b="1" baseline="-25000" dirty="0">
                  <a:solidFill>
                    <a:srgbClr val="C00000"/>
                  </a:solidFill>
                </a:endParaRPr>
              </a:p>
            </p:txBody>
          </p:sp>
        </p:grpSp>
        <p:cxnSp>
          <p:nvCxnSpPr>
            <p:cNvPr id="51" name="Straight Connector 50"/>
            <p:cNvCxnSpPr/>
            <p:nvPr/>
          </p:nvCxnSpPr>
          <p:spPr>
            <a:xfrm>
              <a:off x="5590988" y="5447559"/>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593949" y="5687568"/>
              <a:ext cx="467493" cy="369332"/>
            </a:xfrm>
            <a:prstGeom prst="rect">
              <a:avLst/>
            </a:prstGeom>
            <a:noFill/>
          </p:spPr>
          <p:txBody>
            <a:bodyPr wrap="square" rtlCol="0">
              <a:spAutoFit/>
            </a:bodyPr>
            <a:lstStyle/>
            <a:p>
              <a:pPr algn="ctr"/>
              <a:r>
                <a:rPr lang="en-US" b="1" dirty="0"/>
                <a:t>12</a:t>
              </a:r>
              <a:endParaRPr lang="en-US" b="1" baseline="-25000" dirty="0"/>
            </a:p>
          </p:txBody>
        </p:sp>
      </p:grpSp>
      <p:grpSp>
        <p:nvGrpSpPr>
          <p:cNvPr id="4" name="Group 3"/>
          <p:cNvGrpSpPr/>
          <p:nvPr/>
        </p:nvGrpSpPr>
        <p:grpSpPr>
          <a:xfrm>
            <a:off x="6771342" y="3197844"/>
            <a:ext cx="478118" cy="2859056"/>
            <a:chOff x="6771342" y="3197844"/>
            <a:chExt cx="478118" cy="2859056"/>
          </a:xfrm>
        </p:grpSpPr>
        <p:grpSp>
          <p:nvGrpSpPr>
            <p:cNvPr id="70" name="Group 69"/>
            <p:cNvGrpSpPr/>
            <p:nvPr/>
          </p:nvGrpSpPr>
          <p:grpSpPr>
            <a:xfrm>
              <a:off x="6773503" y="3197844"/>
              <a:ext cx="467493" cy="2036851"/>
              <a:chOff x="6815338" y="3197844"/>
              <a:chExt cx="467493" cy="2036851"/>
            </a:xfrm>
          </p:grpSpPr>
          <p:sp>
            <p:nvSpPr>
              <p:cNvPr id="34" name="TextBox 33"/>
              <p:cNvSpPr txBox="1"/>
              <p:nvPr/>
            </p:nvSpPr>
            <p:spPr>
              <a:xfrm>
                <a:off x="6815338" y="3197844"/>
                <a:ext cx="467493" cy="369332"/>
              </a:xfrm>
              <a:prstGeom prst="rect">
                <a:avLst/>
              </a:prstGeom>
              <a:noFill/>
            </p:spPr>
            <p:txBody>
              <a:bodyPr wrap="square" rtlCol="0">
                <a:spAutoFit/>
              </a:bodyPr>
              <a:lstStyle/>
              <a:p>
                <a:pPr algn="ctr"/>
                <a:r>
                  <a:rPr lang="en-US" b="1" dirty="0">
                    <a:solidFill>
                      <a:srgbClr val="00B050"/>
                    </a:solidFill>
                  </a:rPr>
                  <a:t>22</a:t>
                </a:r>
                <a:endParaRPr lang="en-US" b="1" baseline="-25000" dirty="0">
                  <a:solidFill>
                    <a:srgbClr val="00B050"/>
                  </a:solidFill>
                </a:endParaRPr>
              </a:p>
            </p:txBody>
          </p:sp>
          <p:sp>
            <p:nvSpPr>
              <p:cNvPr id="39" name="TextBox 38"/>
              <p:cNvSpPr txBox="1"/>
              <p:nvPr/>
            </p:nvSpPr>
            <p:spPr>
              <a:xfrm>
                <a:off x="6815338" y="4024194"/>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89</a:t>
                </a:r>
                <a:endParaRPr lang="en-US" b="1" baseline="-25000" dirty="0">
                  <a:solidFill>
                    <a:schemeClr val="accent4">
                      <a:lumMod val="60000"/>
                      <a:lumOff val="40000"/>
                    </a:schemeClr>
                  </a:solidFill>
                </a:endParaRPr>
              </a:p>
            </p:txBody>
          </p:sp>
          <p:sp>
            <p:nvSpPr>
              <p:cNvPr id="40" name="TextBox 39"/>
              <p:cNvSpPr txBox="1"/>
              <p:nvPr/>
            </p:nvSpPr>
            <p:spPr>
              <a:xfrm>
                <a:off x="6815338" y="4865363"/>
                <a:ext cx="467493" cy="369332"/>
              </a:xfrm>
              <a:prstGeom prst="rect">
                <a:avLst/>
              </a:prstGeom>
              <a:noFill/>
            </p:spPr>
            <p:txBody>
              <a:bodyPr wrap="square" rtlCol="0">
                <a:spAutoFit/>
              </a:bodyPr>
              <a:lstStyle/>
              <a:p>
                <a:pPr algn="ctr"/>
                <a:r>
                  <a:rPr lang="en-US" b="1" dirty="0">
                    <a:solidFill>
                      <a:srgbClr val="C00000"/>
                    </a:solidFill>
                  </a:rPr>
                  <a:t>99</a:t>
                </a:r>
                <a:endParaRPr lang="en-US" b="1" baseline="-25000" dirty="0">
                  <a:solidFill>
                    <a:srgbClr val="C00000"/>
                  </a:solidFill>
                </a:endParaRPr>
              </a:p>
            </p:txBody>
          </p:sp>
        </p:grpSp>
        <p:cxnSp>
          <p:nvCxnSpPr>
            <p:cNvPr id="52" name="Straight Connector 51"/>
            <p:cNvCxnSpPr/>
            <p:nvPr/>
          </p:nvCxnSpPr>
          <p:spPr>
            <a:xfrm>
              <a:off x="6771342" y="5444573"/>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6773503" y="5687568"/>
              <a:ext cx="467493" cy="369332"/>
            </a:xfrm>
            <a:prstGeom prst="rect">
              <a:avLst/>
            </a:prstGeom>
            <a:noFill/>
          </p:spPr>
          <p:txBody>
            <a:bodyPr wrap="square" rtlCol="0">
              <a:spAutoFit/>
            </a:bodyPr>
            <a:lstStyle/>
            <a:p>
              <a:pPr algn="ctr"/>
              <a:r>
                <a:rPr lang="en-US" b="1" dirty="0"/>
                <a:t>10</a:t>
              </a:r>
              <a:endParaRPr lang="en-US" b="1" baseline="-25000" dirty="0"/>
            </a:p>
          </p:txBody>
        </p:sp>
      </p:grpSp>
    </p:spTree>
    <p:extLst>
      <p:ext uri="{BB962C8B-B14F-4D97-AF65-F5344CB8AC3E}">
        <p14:creationId xmlns:p14="http://schemas.microsoft.com/office/powerpoint/2010/main" val="21910257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Computing on Shares</a:t>
            </a:r>
            <a:endParaRPr lang="en-US" dirty="0"/>
          </a:p>
        </p:txBody>
      </p:sp>
      <p:sp>
        <p:nvSpPr>
          <p:cNvPr id="46" name="Pentagon 45">
            <a:extLst>
              <a:ext uri="{FF2B5EF4-FFF2-40B4-BE49-F238E27FC236}">
                <a16:creationId xmlns:a16="http://schemas.microsoft.com/office/drawing/2014/main" id="{27C5E3CE-EAD0-4C4C-BA4E-68F51E87225E}"/>
              </a:ext>
            </a:extLst>
          </p:cNvPr>
          <p:cNvSpPr/>
          <p:nvPr/>
        </p:nvSpPr>
        <p:spPr>
          <a:xfrm>
            <a:off x="1594445" y="1339327"/>
            <a:ext cx="3108960" cy="566928"/>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Secret-Share Inputs</a:t>
            </a:r>
          </a:p>
        </p:txBody>
      </p:sp>
      <p:sp>
        <p:nvSpPr>
          <p:cNvPr id="47" name="Pentagon 46">
            <a:extLst>
              <a:ext uri="{FF2B5EF4-FFF2-40B4-BE49-F238E27FC236}">
                <a16:creationId xmlns:a16="http://schemas.microsoft.com/office/drawing/2014/main" id="{A797277D-B45E-A044-9FF7-B473C623B8F6}"/>
              </a:ext>
            </a:extLst>
          </p:cNvPr>
          <p:cNvSpPr/>
          <p:nvPr/>
        </p:nvSpPr>
        <p:spPr>
          <a:xfrm>
            <a:off x="4799776" y="1339327"/>
            <a:ext cx="3108960" cy="570155"/>
          </a:xfrm>
          <a:prstGeom prst="homePlate">
            <a:avLst/>
          </a:prstGeom>
          <a:solidFill>
            <a:srgbClr val="EAC1FF"/>
          </a:solid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Compute on Shares</a:t>
            </a:r>
          </a:p>
        </p:txBody>
      </p:sp>
      <p:sp>
        <p:nvSpPr>
          <p:cNvPr id="48" name="Pentagon 47">
            <a:extLst>
              <a:ext uri="{FF2B5EF4-FFF2-40B4-BE49-F238E27FC236}">
                <a16:creationId xmlns:a16="http://schemas.microsoft.com/office/drawing/2014/main" id="{01C40DBF-B380-C645-8368-7DCFB69FA239}"/>
              </a:ext>
            </a:extLst>
          </p:cNvPr>
          <p:cNvSpPr/>
          <p:nvPr/>
        </p:nvSpPr>
        <p:spPr>
          <a:xfrm>
            <a:off x="8007165"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Open Output Shares</a:t>
            </a:r>
          </a:p>
        </p:txBody>
      </p:sp>
      <p:grpSp>
        <p:nvGrpSpPr>
          <p:cNvPr id="50" name="Group 49">
            <a:extLst>
              <a:ext uri="{FF2B5EF4-FFF2-40B4-BE49-F238E27FC236}">
                <a16:creationId xmlns:a16="http://schemas.microsoft.com/office/drawing/2014/main" id="{E18466FD-D307-F04E-8321-6CCB5A6FAF4B}"/>
              </a:ext>
            </a:extLst>
          </p:cNvPr>
          <p:cNvGrpSpPr/>
          <p:nvPr/>
        </p:nvGrpSpPr>
        <p:grpSpPr>
          <a:xfrm>
            <a:off x="1757252" y="2341855"/>
            <a:ext cx="9419940" cy="646331"/>
            <a:chOff x="1757252" y="2341855"/>
            <a:chExt cx="9419940" cy="646331"/>
          </a:xfrm>
        </p:grpSpPr>
        <p:sp>
          <p:nvSpPr>
            <p:cNvPr id="54" name="TextBox 53">
              <a:extLst>
                <a:ext uri="{FF2B5EF4-FFF2-40B4-BE49-F238E27FC236}">
                  <a16:creationId xmlns:a16="http://schemas.microsoft.com/office/drawing/2014/main" id="{41B6ABD1-0B48-3248-8CA7-5EB2F58602F3}"/>
                </a:ext>
              </a:extLst>
            </p:cNvPr>
            <p:cNvSpPr txBox="1"/>
            <p:nvPr/>
          </p:nvSpPr>
          <p:spPr>
            <a:xfrm>
              <a:off x="1757252" y="2341855"/>
              <a:ext cx="2044886" cy="646331"/>
            </a:xfrm>
            <a:prstGeom prst="rect">
              <a:avLst/>
            </a:prstGeom>
            <a:noFill/>
          </p:spPr>
          <p:txBody>
            <a:bodyPr wrap="square" rtlCol="0">
              <a:spAutoFit/>
            </a:bodyPr>
            <a:lstStyle/>
            <a:p>
              <a:pPr algn="ctr"/>
              <a:r>
                <a:rPr lang="en-US" b="1" dirty="0"/>
                <a:t>Inputs:</a:t>
              </a:r>
              <a:br>
                <a:rPr lang="en-US" b="1" dirty="0"/>
              </a:br>
              <a:r>
                <a:rPr lang="en-US" b="1" dirty="0"/>
                <a:t>Monthly Salaries</a:t>
              </a:r>
            </a:p>
          </p:txBody>
        </p:sp>
        <p:sp>
          <p:nvSpPr>
            <p:cNvPr id="55" name="TextBox 54">
              <a:extLst>
                <a:ext uri="{FF2B5EF4-FFF2-40B4-BE49-F238E27FC236}">
                  <a16:creationId xmlns:a16="http://schemas.microsoft.com/office/drawing/2014/main" id="{D49DEA9A-F0E8-3346-BB24-27278D39403E}"/>
                </a:ext>
              </a:extLst>
            </p:cNvPr>
            <p:cNvSpPr txBox="1"/>
            <p:nvPr/>
          </p:nvSpPr>
          <p:spPr>
            <a:xfrm>
              <a:off x="9033907" y="2341855"/>
              <a:ext cx="2143285" cy="646331"/>
            </a:xfrm>
            <a:prstGeom prst="rect">
              <a:avLst/>
            </a:prstGeom>
            <a:noFill/>
          </p:spPr>
          <p:txBody>
            <a:bodyPr wrap="square" rtlCol="0">
              <a:spAutoFit/>
            </a:bodyPr>
            <a:lstStyle/>
            <a:p>
              <a:pPr algn="ctr"/>
              <a:r>
                <a:rPr lang="en-US" b="1" dirty="0"/>
                <a:t>Output:</a:t>
              </a:r>
              <a:br>
                <a:rPr lang="en-US" b="1" dirty="0"/>
              </a:br>
              <a:r>
                <a:rPr lang="en-US" b="1" dirty="0"/>
                <a:t>Sum of Salaries</a:t>
              </a:r>
            </a:p>
          </p:txBody>
        </p:sp>
        <p:sp>
          <p:nvSpPr>
            <p:cNvPr id="56" name="TextBox 55">
              <a:extLst>
                <a:ext uri="{FF2B5EF4-FFF2-40B4-BE49-F238E27FC236}">
                  <a16:creationId xmlns:a16="http://schemas.microsoft.com/office/drawing/2014/main" id="{8700B63D-083B-E640-9517-CE5B534A0C85}"/>
                </a:ext>
              </a:extLst>
            </p:cNvPr>
            <p:cNvSpPr txBox="1"/>
            <p:nvPr/>
          </p:nvSpPr>
          <p:spPr>
            <a:xfrm>
              <a:off x="5395580" y="2341855"/>
              <a:ext cx="2044886" cy="646331"/>
            </a:xfrm>
            <a:prstGeom prst="rect">
              <a:avLst/>
            </a:prstGeom>
            <a:noFill/>
          </p:spPr>
          <p:txBody>
            <a:bodyPr wrap="square" rtlCol="0">
              <a:spAutoFit/>
            </a:bodyPr>
            <a:lstStyle/>
            <a:p>
              <a:pPr algn="ctr"/>
              <a:r>
                <a:rPr lang="en-US" b="1" dirty="0"/>
                <a:t>Secret Shares</a:t>
              </a:r>
              <a:br>
                <a:rPr lang="en-US" b="1" dirty="0"/>
              </a:br>
              <a:r>
                <a:rPr lang="en-US" b="1" dirty="0"/>
                <a:t>(mod 100)</a:t>
              </a:r>
            </a:p>
          </p:txBody>
        </p:sp>
      </p:grpSp>
      <p:grpSp>
        <p:nvGrpSpPr>
          <p:cNvPr id="57" name="Group 56">
            <a:extLst>
              <a:ext uri="{FF2B5EF4-FFF2-40B4-BE49-F238E27FC236}">
                <a16:creationId xmlns:a16="http://schemas.microsoft.com/office/drawing/2014/main" id="{C9C2161D-9BC8-924E-9677-440BD1942DE4}"/>
              </a:ext>
            </a:extLst>
          </p:cNvPr>
          <p:cNvGrpSpPr/>
          <p:nvPr/>
        </p:nvGrpSpPr>
        <p:grpSpPr>
          <a:xfrm>
            <a:off x="331263" y="3107179"/>
            <a:ext cx="2832480" cy="2230886"/>
            <a:chOff x="331263" y="3107179"/>
            <a:chExt cx="2832480" cy="2230886"/>
          </a:xfrm>
        </p:grpSpPr>
        <p:sp>
          <p:nvSpPr>
            <p:cNvPr id="74" name="TextBox 73">
              <a:extLst>
                <a:ext uri="{FF2B5EF4-FFF2-40B4-BE49-F238E27FC236}">
                  <a16:creationId xmlns:a16="http://schemas.microsoft.com/office/drawing/2014/main" id="{7DE9A0BD-08DA-D84A-8916-F1CA1748FFAA}"/>
                </a:ext>
              </a:extLst>
            </p:cNvPr>
            <p:cNvSpPr txBox="1"/>
            <p:nvPr/>
          </p:nvSpPr>
          <p:spPr>
            <a:xfrm>
              <a:off x="331263" y="3197844"/>
              <a:ext cx="1034167" cy="369332"/>
            </a:xfrm>
            <a:prstGeom prst="rect">
              <a:avLst/>
            </a:prstGeom>
            <a:noFill/>
          </p:spPr>
          <p:txBody>
            <a:bodyPr wrap="square" rtlCol="0">
              <a:spAutoFit/>
            </a:bodyPr>
            <a:lstStyle/>
            <a:p>
              <a:pPr algn="ctr"/>
              <a:r>
                <a:rPr lang="en-US" b="1" dirty="0"/>
                <a:t>Alice</a:t>
              </a:r>
            </a:p>
          </p:txBody>
        </p:sp>
        <p:pic>
          <p:nvPicPr>
            <p:cNvPr id="58" name="Picture 57" title="Alice icon">
              <a:extLst>
                <a:ext uri="{FF2B5EF4-FFF2-40B4-BE49-F238E27FC236}">
                  <a16:creationId xmlns:a16="http://schemas.microsoft.com/office/drawing/2014/main" id="{8092C13B-2F0A-4A46-91A8-F5F730348C49}"/>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486102" y="3107179"/>
              <a:ext cx="441484" cy="548640"/>
            </a:xfrm>
            <a:prstGeom prst="rect">
              <a:avLst/>
            </a:prstGeom>
          </p:spPr>
        </p:pic>
        <p:sp>
          <p:nvSpPr>
            <p:cNvPr id="73" name="TextBox 72">
              <a:extLst>
                <a:ext uri="{FF2B5EF4-FFF2-40B4-BE49-F238E27FC236}">
                  <a16:creationId xmlns:a16="http://schemas.microsoft.com/office/drawing/2014/main" id="{731C372A-5B69-3B4C-9B04-0F41F9BB561B}"/>
                </a:ext>
              </a:extLst>
            </p:cNvPr>
            <p:cNvSpPr txBox="1"/>
            <p:nvPr/>
          </p:nvSpPr>
          <p:spPr>
            <a:xfrm>
              <a:off x="2395647" y="3197844"/>
              <a:ext cx="768096" cy="369332"/>
            </a:xfrm>
            <a:prstGeom prst="rect">
              <a:avLst/>
            </a:prstGeom>
            <a:noFill/>
          </p:spPr>
          <p:txBody>
            <a:bodyPr wrap="square" rtlCol="0">
              <a:spAutoFit/>
            </a:bodyPr>
            <a:lstStyle/>
            <a:p>
              <a:pPr algn="ctr"/>
              <a:r>
                <a:rPr lang="en-US" b="1" dirty="0"/>
                <a:t>$8K</a:t>
              </a:r>
            </a:p>
          </p:txBody>
        </p:sp>
        <p:sp>
          <p:nvSpPr>
            <p:cNvPr id="61" name="TextBox 60">
              <a:extLst>
                <a:ext uri="{FF2B5EF4-FFF2-40B4-BE49-F238E27FC236}">
                  <a16:creationId xmlns:a16="http://schemas.microsoft.com/office/drawing/2014/main" id="{0E26E008-B2AB-4D49-B61D-780F11595577}"/>
                </a:ext>
              </a:extLst>
            </p:cNvPr>
            <p:cNvSpPr txBox="1"/>
            <p:nvPr/>
          </p:nvSpPr>
          <p:spPr>
            <a:xfrm>
              <a:off x="331263" y="4025250"/>
              <a:ext cx="1034167" cy="369332"/>
            </a:xfrm>
            <a:prstGeom prst="rect">
              <a:avLst/>
            </a:prstGeom>
            <a:noFill/>
          </p:spPr>
          <p:txBody>
            <a:bodyPr wrap="square" rtlCol="0">
              <a:spAutoFit/>
            </a:bodyPr>
            <a:lstStyle/>
            <a:p>
              <a:pPr algn="ctr"/>
              <a:r>
                <a:rPr lang="en-US" b="1" dirty="0"/>
                <a:t>Bob</a:t>
              </a:r>
            </a:p>
          </p:txBody>
        </p:sp>
        <p:pic>
          <p:nvPicPr>
            <p:cNvPr id="59" name="Picture 58" title="Bob icon">
              <a:extLst>
                <a:ext uri="{FF2B5EF4-FFF2-40B4-BE49-F238E27FC236}">
                  <a16:creationId xmlns:a16="http://schemas.microsoft.com/office/drawing/2014/main" id="{2783F708-78CE-6341-81D6-4E7DCFF72F4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376190" y="3885498"/>
              <a:ext cx="661309" cy="648837"/>
            </a:xfrm>
            <a:prstGeom prst="rect">
              <a:avLst/>
            </a:prstGeom>
          </p:spPr>
        </p:pic>
        <p:sp>
          <p:nvSpPr>
            <p:cNvPr id="60" name="TextBox 59">
              <a:extLst>
                <a:ext uri="{FF2B5EF4-FFF2-40B4-BE49-F238E27FC236}">
                  <a16:creationId xmlns:a16="http://schemas.microsoft.com/office/drawing/2014/main" id="{1A79D668-3D44-874B-8F73-186355BBED89}"/>
                </a:ext>
              </a:extLst>
            </p:cNvPr>
            <p:cNvSpPr txBox="1"/>
            <p:nvPr/>
          </p:nvSpPr>
          <p:spPr>
            <a:xfrm>
              <a:off x="2395931" y="4025250"/>
              <a:ext cx="767529" cy="369332"/>
            </a:xfrm>
            <a:prstGeom prst="rect">
              <a:avLst/>
            </a:prstGeom>
            <a:noFill/>
          </p:spPr>
          <p:txBody>
            <a:bodyPr wrap="square" rtlCol="0">
              <a:spAutoFit/>
            </a:bodyPr>
            <a:lstStyle/>
            <a:p>
              <a:pPr algn="ctr"/>
              <a:r>
                <a:rPr lang="en-US" b="1" dirty="0"/>
                <a:t>$12K</a:t>
              </a:r>
            </a:p>
          </p:txBody>
        </p:sp>
        <p:sp>
          <p:nvSpPr>
            <p:cNvPr id="64" name="TextBox 63">
              <a:extLst>
                <a:ext uri="{FF2B5EF4-FFF2-40B4-BE49-F238E27FC236}">
                  <a16:creationId xmlns:a16="http://schemas.microsoft.com/office/drawing/2014/main" id="{D4C85904-3DBF-804E-BD44-86142C4C4A68}"/>
                </a:ext>
              </a:extLst>
            </p:cNvPr>
            <p:cNvSpPr txBox="1"/>
            <p:nvPr/>
          </p:nvSpPr>
          <p:spPr>
            <a:xfrm>
              <a:off x="331263" y="4865363"/>
              <a:ext cx="1034167" cy="369332"/>
            </a:xfrm>
            <a:prstGeom prst="rect">
              <a:avLst/>
            </a:prstGeom>
            <a:noFill/>
          </p:spPr>
          <p:txBody>
            <a:bodyPr wrap="square" rtlCol="0">
              <a:spAutoFit/>
            </a:bodyPr>
            <a:lstStyle/>
            <a:p>
              <a:pPr algn="ctr"/>
              <a:r>
                <a:rPr lang="en-US" b="1" dirty="0"/>
                <a:t>Charlie</a:t>
              </a:r>
            </a:p>
          </p:txBody>
        </p:sp>
        <p:pic>
          <p:nvPicPr>
            <p:cNvPr id="63" name="Picture 62" title="Charlie icon">
              <a:extLst>
                <a:ext uri="{FF2B5EF4-FFF2-40B4-BE49-F238E27FC236}">
                  <a16:creationId xmlns:a16="http://schemas.microsoft.com/office/drawing/2014/main" id="{AF587C26-181A-484F-B2DF-04E973F58498}"/>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1382517" y="4761993"/>
              <a:ext cx="648654" cy="576072"/>
            </a:xfrm>
            <a:prstGeom prst="rect">
              <a:avLst/>
            </a:prstGeom>
          </p:spPr>
        </p:pic>
        <p:sp>
          <p:nvSpPr>
            <p:cNvPr id="62" name="TextBox 61">
              <a:extLst>
                <a:ext uri="{FF2B5EF4-FFF2-40B4-BE49-F238E27FC236}">
                  <a16:creationId xmlns:a16="http://schemas.microsoft.com/office/drawing/2014/main" id="{72666610-A52D-2349-91D4-72280CF77ED8}"/>
                </a:ext>
              </a:extLst>
            </p:cNvPr>
            <p:cNvSpPr txBox="1"/>
            <p:nvPr/>
          </p:nvSpPr>
          <p:spPr>
            <a:xfrm>
              <a:off x="2395931" y="4865363"/>
              <a:ext cx="767528" cy="369332"/>
            </a:xfrm>
            <a:prstGeom prst="rect">
              <a:avLst/>
            </a:prstGeom>
            <a:noFill/>
          </p:spPr>
          <p:txBody>
            <a:bodyPr wrap="square" rtlCol="0">
              <a:spAutoFit/>
            </a:bodyPr>
            <a:lstStyle/>
            <a:p>
              <a:pPr algn="ctr"/>
              <a:r>
                <a:rPr lang="en-US" b="1" dirty="0"/>
                <a:t>$10K</a:t>
              </a:r>
            </a:p>
          </p:txBody>
        </p:sp>
      </p:grpSp>
      <p:grpSp>
        <p:nvGrpSpPr>
          <p:cNvPr id="3" name="Group 2"/>
          <p:cNvGrpSpPr/>
          <p:nvPr/>
        </p:nvGrpSpPr>
        <p:grpSpPr>
          <a:xfrm>
            <a:off x="4414395" y="3185287"/>
            <a:ext cx="4020497" cy="381889"/>
            <a:chOff x="4414395" y="3185287"/>
            <a:chExt cx="4020497" cy="381889"/>
          </a:xfrm>
        </p:grpSpPr>
        <p:sp>
          <p:nvSpPr>
            <p:cNvPr id="32" name="TextBox 31"/>
            <p:cNvSpPr txBox="1"/>
            <p:nvPr/>
          </p:nvSpPr>
          <p:spPr>
            <a:xfrm>
              <a:off x="4414395" y="3197844"/>
              <a:ext cx="467493" cy="369332"/>
            </a:xfrm>
            <a:prstGeom prst="rect">
              <a:avLst/>
            </a:prstGeom>
            <a:noFill/>
          </p:spPr>
          <p:txBody>
            <a:bodyPr wrap="square" rtlCol="0">
              <a:spAutoFit/>
            </a:bodyPr>
            <a:lstStyle/>
            <a:p>
              <a:pPr algn="ctr"/>
              <a:r>
                <a:rPr lang="en-US" b="1" dirty="0">
                  <a:solidFill>
                    <a:srgbClr val="00B050"/>
                  </a:solidFill>
                </a:rPr>
                <a:t>16</a:t>
              </a:r>
              <a:endParaRPr lang="en-US" b="1" baseline="-25000" dirty="0">
                <a:solidFill>
                  <a:srgbClr val="00B050"/>
                </a:solidFill>
              </a:endParaRPr>
            </a:p>
          </p:txBody>
        </p:sp>
        <p:sp>
          <p:nvSpPr>
            <p:cNvPr id="33" name="TextBox 32"/>
            <p:cNvSpPr txBox="1"/>
            <p:nvPr/>
          </p:nvSpPr>
          <p:spPr>
            <a:xfrm>
              <a:off x="5593949" y="3197844"/>
              <a:ext cx="467493" cy="369332"/>
            </a:xfrm>
            <a:prstGeom prst="rect">
              <a:avLst/>
            </a:prstGeom>
            <a:noFill/>
          </p:spPr>
          <p:txBody>
            <a:bodyPr wrap="square" rtlCol="0">
              <a:spAutoFit/>
            </a:bodyPr>
            <a:lstStyle/>
            <a:p>
              <a:pPr algn="ctr"/>
              <a:r>
                <a:rPr lang="en-US" b="1" dirty="0">
                  <a:solidFill>
                    <a:srgbClr val="00B050"/>
                  </a:solidFill>
                </a:rPr>
                <a:t>59</a:t>
              </a:r>
              <a:endParaRPr lang="en-US" b="1" baseline="-25000" dirty="0">
                <a:solidFill>
                  <a:srgbClr val="00B050"/>
                </a:solidFill>
              </a:endParaRPr>
            </a:p>
          </p:txBody>
        </p:sp>
        <p:sp>
          <p:nvSpPr>
            <p:cNvPr id="34" name="TextBox 33"/>
            <p:cNvSpPr txBox="1"/>
            <p:nvPr/>
          </p:nvSpPr>
          <p:spPr>
            <a:xfrm>
              <a:off x="6773503" y="3197844"/>
              <a:ext cx="467493" cy="369332"/>
            </a:xfrm>
            <a:prstGeom prst="rect">
              <a:avLst/>
            </a:prstGeom>
            <a:noFill/>
          </p:spPr>
          <p:txBody>
            <a:bodyPr wrap="square" rtlCol="0">
              <a:spAutoFit/>
            </a:bodyPr>
            <a:lstStyle/>
            <a:p>
              <a:pPr algn="ctr"/>
              <a:r>
                <a:rPr lang="en-US" b="1" dirty="0">
                  <a:solidFill>
                    <a:srgbClr val="00B050"/>
                  </a:solidFill>
                </a:rPr>
                <a:t>22</a:t>
              </a:r>
              <a:endParaRPr lang="en-US" b="1" baseline="-25000" dirty="0">
                <a:solidFill>
                  <a:srgbClr val="00B050"/>
                </a:solidFill>
              </a:endParaRPr>
            </a:p>
          </p:txBody>
        </p:sp>
        <p:sp>
          <p:nvSpPr>
            <p:cNvPr id="72" name="TextBox 71"/>
            <p:cNvSpPr txBox="1"/>
            <p:nvPr/>
          </p:nvSpPr>
          <p:spPr>
            <a:xfrm>
              <a:off x="5004172" y="3194255"/>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75" name="TextBox 74"/>
            <p:cNvSpPr txBox="1"/>
            <p:nvPr/>
          </p:nvSpPr>
          <p:spPr>
            <a:xfrm>
              <a:off x="6183726" y="3185457"/>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76" name="TextBox 75"/>
            <p:cNvSpPr txBox="1"/>
            <p:nvPr/>
          </p:nvSpPr>
          <p:spPr>
            <a:xfrm>
              <a:off x="7377620" y="3185287"/>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67" name="TextBox 66"/>
            <p:cNvSpPr txBox="1"/>
            <p:nvPr/>
          </p:nvSpPr>
          <p:spPr>
            <a:xfrm>
              <a:off x="7967399" y="3194255"/>
              <a:ext cx="467493" cy="369332"/>
            </a:xfrm>
            <a:prstGeom prst="rect">
              <a:avLst/>
            </a:prstGeom>
            <a:noFill/>
          </p:spPr>
          <p:txBody>
            <a:bodyPr wrap="square" rtlCol="0">
              <a:spAutoFit/>
            </a:bodyPr>
            <a:lstStyle/>
            <a:p>
              <a:pPr algn="ctr"/>
              <a:r>
                <a:rPr lang="en-US" b="1" dirty="0">
                  <a:solidFill>
                    <a:srgbClr val="00B050"/>
                  </a:solidFill>
                </a:rPr>
                <a:t>97</a:t>
              </a:r>
              <a:endParaRPr lang="en-US" b="1" baseline="-25000" dirty="0">
                <a:solidFill>
                  <a:srgbClr val="00B050"/>
                </a:solidFill>
              </a:endParaRPr>
            </a:p>
          </p:txBody>
        </p:sp>
      </p:grpSp>
      <p:grpSp>
        <p:nvGrpSpPr>
          <p:cNvPr id="4" name="Group 3"/>
          <p:cNvGrpSpPr/>
          <p:nvPr/>
        </p:nvGrpSpPr>
        <p:grpSpPr>
          <a:xfrm>
            <a:off x="4414395" y="4020605"/>
            <a:ext cx="4020497" cy="378497"/>
            <a:chOff x="4414395" y="4020605"/>
            <a:chExt cx="4020497" cy="378497"/>
          </a:xfrm>
        </p:grpSpPr>
        <p:sp>
          <p:nvSpPr>
            <p:cNvPr id="35" name="TextBox 34"/>
            <p:cNvSpPr txBox="1"/>
            <p:nvPr/>
          </p:nvSpPr>
          <p:spPr>
            <a:xfrm>
              <a:off x="4414395"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6</a:t>
              </a:r>
              <a:endParaRPr lang="en-US" b="1" baseline="-25000" dirty="0">
                <a:solidFill>
                  <a:schemeClr val="accent4">
                    <a:lumMod val="60000"/>
                    <a:lumOff val="40000"/>
                  </a:schemeClr>
                </a:solidFill>
              </a:endParaRPr>
            </a:p>
          </p:txBody>
        </p:sp>
        <p:sp>
          <p:nvSpPr>
            <p:cNvPr id="37" name="TextBox 36"/>
            <p:cNvSpPr txBox="1"/>
            <p:nvPr/>
          </p:nvSpPr>
          <p:spPr>
            <a:xfrm>
              <a:off x="5593949"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33</a:t>
              </a:r>
              <a:endParaRPr lang="en-US" b="1" baseline="-25000" dirty="0">
                <a:solidFill>
                  <a:schemeClr val="accent4">
                    <a:lumMod val="60000"/>
                    <a:lumOff val="40000"/>
                  </a:schemeClr>
                </a:solidFill>
              </a:endParaRPr>
            </a:p>
          </p:txBody>
        </p:sp>
        <p:sp>
          <p:nvSpPr>
            <p:cNvPr id="39" name="TextBox 38"/>
            <p:cNvSpPr txBox="1"/>
            <p:nvPr/>
          </p:nvSpPr>
          <p:spPr>
            <a:xfrm>
              <a:off x="6773503" y="4024194"/>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89</a:t>
              </a:r>
              <a:endParaRPr lang="en-US" b="1" baseline="-25000" dirty="0">
                <a:solidFill>
                  <a:schemeClr val="accent4">
                    <a:lumMod val="60000"/>
                    <a:lumOff val="40000"/>
                  </a:schemeClr>
                </a:solidFill>
              </a:endParaRPr>
            </a:p>
          </p:txBody>
        </p:sp>
        <p:sp>
          <p:nvSpPr>
            <p:cNvPr id="77" name="TextBox 76"/>
            <p:cNvSpPr txBox="1"/>
            <p:nvPr/>
          </p:nvSpPr>
          <p:spPr>
            <a:xfrm>
              <a:off x="5004172" y="402977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78" name="TextBox 77"/>
            <p:cNvSpPr txBox="1"/>
            <p:nvPr/>
          </p:nvSpPr>
          <p:spPr>
            <a:xfrm>
              <a:off x="6183726" y="4020972"/>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79" name="TextBox 78"/>
            <p:cNvSpPr txBox="1"/>
            <p:nvPr/>
          </p:nvSpPr>
          <p:spPr>
            <a:xfrm>
              <a:off x="7363280" y="4020802"/>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65" name="TextBox 64"/>
            <p:cNvSpPr txBox="1"/>
            <p:nvPr/>
          </p:nvSpPr>
          <p:spPr>
            <a:xfrm>
              <a:off x="7967399" y="4020605"/>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28</a:t>
              </a:r>
              <a:endParaRPr lang="en-US" b="1" baseline="-25000" dirty="0">
                <a:solidFill>
                  <a:schemeClr val="accent4">
                    <a:lumMod val="60000"/>
                    <a:lumOff val="40000"/>
                  </a:schemeClr>
                </a:solidFill>
              </a:endParaRPr>
            </a:p>
          </p:txBody>
        </p:sp>
      </p:grpSp>
      <p:grpSp>
        <p:nvGrpSpPr>
          <p:cNvPr id="5" name="Group 4"/>
          <p:cNvGrpSpPr/>
          <p:nvPr/>
        </p:nvGrpSpPr>
        <p:grpSpPr>
          <a:xfrm>
            <a:off x="4414395" y="4861692"/>
            <a:ext cx="4020497" cy="378300"/>
            <a:chOff x="4414395" y="4861692"/>
            <a:chExt cx="4020497" cy="378300"/>
          </a:xfrm>
        </p:grpSpPr>
        <p:sp>
          <p:nvSpPr>
            <p:cNvPr id="36" name="TextBox 35"/>
            <p:cNvSpPr txBox="1"/>
            <p:nvPr/>
          </p:nvSpPr>
          <p:spPr>
            <a:xfrm>
              <a:off x="4414395" y="4865363"/>
              <a:ext cx="467493" cy="369332"/>
            </a:xfrm>
            <a:prstGeom prst="rect">
              <a:avLst/>
            </a:prstGeom>
            <a:noFill/>
          </p:spPr>
          <p:txBody>
            <a:bodyPr wrap="square" rtlCol="0">
              <a:spAutoFit/>
            </a:bodyPr>
            <a:lstStyle/>
            <a:p>
              <a:pPr algn="ctr"/>
              <a:r>
                <a:rPr lang="en-US" b="1" dirty="0">
                  <a:solidFill>
                    <a:srgbClr val="C00000"/>
                  </a:solidFill>
                </a:rPr>
                <a:t>86</a:t>
              </a:r>
              <a:endParaRPr lang="en-US" b="1" baseline="-25000" dirty="0">
                <a:solidFill>
                  <a:srgbClr val="C00000"/>
                </a:solidFill>
              </a:endParaRPr>
            </a:p>
          </p:txBody>
        </p:sp>
        <p:sp>
          <p:nvSpPr>
            <p:cNvPr id="38" name="TextBox 37"/>
            <p:cNvSpPr txBox="1"/>
            <p:nvPr/>
          </p:nvSpPr>
          <p:spPr>
            <a:xfrm>
              <a:off x="5593949" y="4865363"/>
              <a:ext cx="467493" cy="369332"/>
            </a:xfrm>
            <a:prstGeom prst="rect">
              <a:avLst/>
            </a:prstGeom>
            <a:noFill/>
          </p:spPr>
          <p:txBody>
            <a:bodyPr wrap="square" rtlCol="0">
              <a:spAutoFit/>
            </a:bodyPr>
            <a:lstStyle/>
            <a:p>
              <a:pPr algn="ctr"/>
              <a:r>
                <a:rPr lang="en-US" b="1" dirty="0">
                  <a:solidFill>
                    <a:srgbClr val="C00000"/>
                  </a:solidFill>
                </a:rPr>
                <a:t>20</a:t>
              </a:r>
              <a:endParaRPr lang="en-US" b="1" baseline="-25000" dirty="0">
                <a:solidFill>
                  <a:srgbClr val="C00000"/>
                </a:solidFill>
              </a:endParaRPr>
            </a:p>
          </p:txBody>
        </p:sp>
        <p:sp>
          <p:nvSpPr>
            <p:cNvPr id="40" name="TextBox 39"/>
            <p:cNvSpPr txBox="1"/>
            <p:nvPr/>
          </p:nvSpPr>
          <p:spPr>
            <a:xfrm>
              <a:off x="6773503" y="4865363"/>
              <a:ext cx="467493" cy="369332"/>
            </a:xfrm>
            <a:prstGeom prst="rect">
              <a:avLst/>
            </a:prstGeom>
            <a:noFill/>
          </p:spPr>
          <p:txBody>
            <a:bodyPr wrap="square" rtlCol="0">
              <a:spAutoFit/>
            </a:bodyPr>
            <a:lstStyle/>
            <a:p>
              <a:pPr algn="ctr"/>
              <a:r>
                <a:rPr lang="en-US" b="1" dirty="0">
                  <a:solidFill>
                    <a:srgbClr val="C00000"/>
                  </a:solidFill>
                </a:rPr>
                <a:t>99</a:t>
              </a:r>
              <a:endParaRPr lang="en-US" b="1" baseline="-25000" dirty="0">
                <a:solidFill>
                  <a:srgbClr val="C00000"/>
                </a:solidFill>
              </a:endParaRPr>
            </a:p>
          </p:txBody>
        </p:sp>
        <p:sp>
          <p:nvSpPr>
            <p:cNvPr id="80" name="TextBox 79"/>
            <p:cNvSpPr txBox="1"/>
            <p:nvPr/>
          </p:nvSpPr>
          <p:spPr>
            <a:xfrm>
              <a:off x="5004172" y="4870660"/>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sp>
          <p:nvSpPr>
            <p:cNvPr id="81" name="TextBox 80"/>
            <p:cNvSpPr txBox="1"/>
            <p:nvPr/>
          </p:nvSpPr>
          <p:spPr>
            <a:xfrm>
              <a:off x="6183726" y="4861862"/>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sp>
          <p:nvSpPr>
            <p:cNvPr id="82" name="TextBox 81"/>
            <p:cNvSpPr txBox="1"/>
            <p:nvPr/>
          </p:nvSpPr>
          <p:spPr>
            <a:xfrm>
              <a:off x="7375826" y="4861692"/>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sp>
          <p:nvSpPr>
            <p:cNvPr id="66" name="TextBox 65"/>
            <p:cNvSpPr txBox="1"/>
            <p:nvPr/>
          </p:nvSpPr>
          <p:spPr>
            <a:xfrm>
              <a:off x="7967399" y="4861774"/>
              <a:ext cx="467493" cy="369332"/>
            </a:xfrm>
            <a:prstGeom prst="rect">
              <a:avLst/>
            </a:prstGeom>
            <a:noFill/>
          </p:spPr>
          <p:txBody>
            <a:bodyPr wrap="square" rtlCol="0">
              <a:spAutoFit/>
            </a:bodyPr>
            <a:lstStyle/>
            <a:p>
              <a:pPr algn="ctr"/>
              <a:r>
                <a:rPr lang="en-US" b="1" dirty="0">
                  <a:solidFill>
                    <a:srgbClr val="C00000"/>
                  </a:solidFill>
                </a:rPr>
                <a:t>5</a:t>
              </a:r>
              <a:endParaRPr lang="en-US" b="1" baseline="-25000" dirty="0">
                <a:solidFill>
                  <a:srgbClr val="C00000"/>
                </a:solidFill>
              </a:endParaRPr>
            </a:p>
          </p:txBody>
        </p:sp>
      </p:grpSp>
    </p:spTree>
    <p:extLst>
      <p:ext uri="{BB962C8B-B14F-4D97-AF65-F5344CB8AC3E}">
        <p14:creationId xmlns:p14="http://schemas.microsoft.com/office/powerpoint/2010/main" val="21872323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Opening Output Shares</a:t>
            </a:r>
            <a:endParaRPr lang="en-US" dirty="0"/>
          </a:p>
        </p:txBody>
      </p:sp>
      <p:sp>
        <p:nvSpPr>
          <p:cNvPr id="50" name="Pentagon 49">
            <a:extLst>
              <a:ext uri="{FF2B5EF4-FFF2-40B4-BE49-F238E27FC236}">
                <a16:creationId xmlns:a16="http://schemas.microsoft.com/office/drawing/2014/main" id="{34EE4339-BA9B-AB4D-B6AB-13E9291B26AC}"/>
              </a:ext>
            </a:extLst>
          </p:cNvPr>
          <p:cNvSpPr/>
          <p:nvPr/>
        </p:nvSpPr>
        <p:spPr>
          <a:xfrm>
            <a:off x="1594445" y="1339327"/>
            <a:ext cx="3108960" cy="566928"/>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Secret-Share Inputs</a:t>
            </a:r>
          </a:p>
        </p:txBody>
      </p:sp>
      <p:sp>
        <p:nvSpPr>
          <p:cNvPr id="51" name="Pentagon 50">
            <a:extLst>
              <a:ext uri="{FF2B5EF4-FFF2-40B4-BE49-F238E27FC236}">
                <a16:creationId xmlns:a16="http://schemas.microsoft.com/office/drawing/2014/main" id="{84838F9D-D562-6D40-BD34-547D6899A49F}"/>
              </a:ext>
            </a:extLst>
          </p:cNvPr>
          <p:cNvSpPr/>
          <p:nvPr/>
        </p:nvSpPr>
        <p:spPr>
          <a:xfrm>
            <a:off x="4799776"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Compute on Shares</a:t>
            </a:r>
          </a:p>
        </p:txBody>
      </p:sp>
      <p:sp>
        <p:nvSpPr>
          <p:cNvPr id="52" name="Pentagon 51">
            <a:extLst>
              <a:ext uri="{FF2B5EF4-FFF2-40B4-BE49-F238E27FC236}">
                <a16:creationId xmlns:a16="http://schemas.microsoft.com/office/drawing/2014/main" id="{B1EAA847-B50F-654D-8A3D-B6214633F431}"/>
              </a:ext>
            </a:extLst>
          </p:cNvPr>
          <p:cNvSpPr/>
          <p:nvPr/>
        </p:nvSpPr>
        <p:spPr>
          <a:xfrm>
            <a:off x="8007165" y="1339327"/>
            <a:ext cx="3108960" cy="570155"/>
          </a:xfrm>
          <a:prstGeom prst="homePlate">
            <a:avLst/>
          </a:prstGeom>
          <a:solidFill>
            <a:srgbClr val="EAC1FF"/>
          </a:solid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Open Output Shares</a:t>
            </a:r>
          </a:p>
        </p:txBody>
      </p:sp>
      <p:grpSp>
        <p:nvGrpSpPr>
          <p:cNvPr id="3" name="Group 2">
            <a:extLst>
              <a:ext uri="{FF2B5EF4-FFF2-40B4-BE49-F238E27FC236}">
                <a16:creationId xmlns:a16="http://schemas.microsoft.com/office/drawing/2014/main" id="{FB409A57-5EE7-9E44-9A2A-27C487468DFA}"/>
              </a:ext>
            </a:extLst>
          </p:cNvPr>
          <p:cNvGrpSpPr/>
          <p:nvPr/>
        </p:nvGrpSpPr>
        <p:grpSpPr>
          <a:xfrm>
            <a:off x="1757252" y="2341855"/>
            <a:ext cx="9419940" cy="646331"/>
            <a:chOff x="1757252" y="2341855"/>
            <a:chExt cx="9419940" cy="646331"/>
          </a:xfrm>
        </p:grpSpPr>
        <p:sp>
          <p:nvSpPr>
            <p:cNvPr id="57" name="TextBox 56"/>
            <p:cNvSpPr txBox="1"/>
            <p:nvPr/>
          </p:nvSpPr>
          <p:spPr>
            <a:xfrm>
              <a:off x="9033907" y="2341855"/>
              <a:ext cx="2143285" cy="646331"/>
            </a:xfrm>
            <a:prstGeom prst="rect">
              <a:avLst/>
            </a:prstGeom>
            <a:noFill/>
          </p:spPr>
          <p:txBody>
            <a:bodyPr wrap="square" rtlCol="0">
              <a:spAutoFit/>
            </a:bodyPr>
            <a:lstStyle/>
            <a:p>
              <a:pPr algn="ctr"/>
              <a:r>
                <a:rPr lang="en-US" b="1" dirty="0"/>
                <a:t>Output:</a:t>
              </a:r>
              <a:br>
                <a:rPr lang="en-US" b="1" dirty="0"/>
              </a:br>
              <a:r>
                <a:rPr lang="en-US" b="1" dirty="0"/>
                <a:t>Sum of Salaries</a:t>
              </a:r>
            </a:p>
          </p:txBody>
        </p:sp>
        <p:sp>
          <p:nvSpPr>
            <p:cNvPr id="58" name="TextBox 57"/>
            <p:cNvSpPr txBox="1"/>
            <p:nvPr/>
          </p:nvSpPr>
          <p:spPr>
            <a:xfrm>
              <a:off x="5395580" y="2341855"/>
              <a:ext cx="2044886" cy="646331"/>
            </a:xfrm>
            <a:prstGeom prst="rect">
              <a:avLst/>
            </a:prstGeom>
            <a:noFill/>
          </p:spPr>
          <p:txBody>
            <a:bodyPr wrap="square" rtlCol="0">
              <a:spAutoFit/>
            </a:bodyPr>
            <a:lstStyle/>
            <a:p>
              <a:pPr algn="ctr"/>
              <a:r>
                <a:rPr lang="en-US" b="1" dirty="0"/>
                <a:t>Secret Shares</a:t>
              </a:r>
              <a:br>
                <a:rPr lang="en-US" b="1" dirty="0"/>
              </a:br>
              <a:r>
                <a:rPr lang="en-US" b="1" dirty="0"/>
                <a:t>(mod 100)</a:t>
              </a:r>
            </a:p>
          </p:txBody>
        </p:sp>
        <p:sp>
          <p:nvSpPr>
            <p:cNvPr id="98" name="TextBox 97"/>
            <p:cNvSpPr txBox="1"/>
            <p:nvPr/>
          </p:nvSpPr>
          <p:spPr>
            <a:xfrm>
              <a:off x="1757252" y="2341855"/>
              <a:ext cx="2044886" cy="646331"/>
            </a:xfrm>
            <a:prstGeom prst="rect">
              <a:avLst/>
            </a:prstGeom>
            <a:noFill/>
          </p:spPr>
          <p:txBody>
            <a:bodyPr wrap="square" rtlCol="0">
              <a:spAutoFit/>
            </a:bodyPr>
            <a:lstStyle/>
            <a:p>
              <a:pPr algn="ctr"/>
              <a:r>
                <a:rPr lang="en-US" b="1" dirty="0"/>
                <a:t>Inputs:</a:t>
              </a:r>
              <a:br>
                <a:rPr lang="en-US" b="1" dirty="0"/>
              </a:br>
              <a:r>
                <a:rPr lang="en-US" b="1" dirty="0"/>
                <a:t>Monthly Salaries</a:t>
              </a:r>
            </a:p>
          </p:txBody>
        </p:sp>
      </p:grpSp>
      <p:grpSp>
        <p:nvGrpSpPr>
          <p:cNvPr id="54" name="Group 53">
            <a:extLst>
              <a:ext uri="{FF2B5EF4-FFF2-40B4-BE49-F238E27FC236}">
                <a16:creationId xmlns:a16="http://schemas.microsoft.com/office/drawing/2014/main" id="{8637EEB6-1BCA-F84B-AA79-1CF8BB9F3A35}"/>
              </a:ext>
            </a:extLst>
          </p:cNvPr>
          <p:cNvGrpSpPr/>
          <p:nvPr/>
        </p:nvGrpSpPr>
        <p:grpSpPr>
          <a:xfrm>
            <a:off x="331263" y="3107179"/>
            <a:ext cx="2832480" cy="2230886"/>
            <a:chOff x="331263" y="3107179"/>
            <a:chExt cx="2832480" cy="2230886"/>
          </a:xfrm>
        </p:grpSpPr>
        <p:sp>
          <p:nvSpPr>
            <p:cNvPr id="72" name="TextBox 71">
              <a:extLst>
                <a:ext uri="{FF2B5EF4-FFF2-40B4-BE49-F238E27FC236}">
                  <a16:creationId xmlns:a16="http://schemas.microsoft.com/office/drawing/2014/main" id="{BCD3075B-631D-974D-A81A-F59EAE8D1937}"/>
                </a:ext>
              </a:extLst>
            </p:cNvPr>
            <p:cNvSpPr txBox="1"/>
            <p:nvPr/>
          </p:nvSpPr>
          <p:spPr>
            <a:xfrm>
              <a:off x="331263" y="3197844"/>
              <a:ext cx="1034167" cy="369332"/>
            </a:xfrm>
            <a:prstGeom prst="rect">
              <a:avLst/>
            </a:prstGeom>
            <a:noFill/>
          </p:spPr>
          <p:txBody>
            <a:bodyPr wrap="square" rtlCol="0">
              <a:spAutoFit/>
            </a:bodyPr>
            <a:lstStyle/>
            <a:p>
              <a:pPr algn="ctr"/>
              <a:r>
                <a:rPr lang="en-US" b="1" dirty="0"/>
                <a:t>Alice</a:t>
              </a:r>
            </a:p>
          </p:txBody>
        </p:sp>
        <p:pic>
          <p:nvPicPr>
            <p:cNvPr id="55" name="Picture 54" title="Alice icon">
              <a:extLst>
                <a:ext uri="{FF2B5EF4-FFF2-40B4-BE49-F238E27FC236}">
                  <a16:creationId xmlns:a16="http://schemas.microsoft.com/office/drawing/2014/main" id="{1D1D2700-83BA-3D41-8E7D-C855695742C3}"/>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486102" y="3107179"/>
              <a:ext cx="441484" cy="548640"/>
            </a:xfrm>
            <a:prstGeom prst="rect">
              <a:avLst/>
            </a:prstGeom>
          </p:spPr>
        </p:pic>
        <p:sp>
          <p:nvSpPr>
            <p:cNvPr id="77" name="TextBox 76">
              <a:extLst>
                <a:ext uri="{FF2B5EF4-FFF2-40B4-BE49-F238E27FC236}">
                  <a16:creationId xmlns:a16="http://schemas.microsoft.com/office/drawing/2014/main" id="{2B87AFA3-33F7-2241-BCC5-C7C6B2753259}"/>
                </a:ext>
              </a:extLst>
            </p:cNvPr>
            <p:cNvSpPr txBox="1"/>
            <p:nvPr/>
          </p:nvSpPr>
          <p:spPr>
            <a:xfrm>
              <a:off x="2395647" y="3197844"/>
              <a:ext cx="768096" cy="369332"/>
            </a:xfrm>
            <a:prstGeom prst="rect">
              <a:avLst/>
            </a:prstGeom>
            <a:noFill/>
          </p:spPr>
          <p:txBody>
            <a:bodyPr wrap="square" rtlCol="0">
              <a:spAutoFit/>
            </a:bodyPr>
            <a:lstStyle/>
            <a:p>
              <a:pPr algn="ctr"/>
              <a:r>
                <a:rPr lang="en-US" b="1" dirty="0"/>
                <a:t>$8K</a:t>
              </a:r>
            </a:p>
          </p:txBody>
        </p:sp>
        <p:sp>
          <p:nvSpPr>
            <p:cNvPr id="68" name="TextBox 67">
              <a:extLst>
                <a:ext uri="{FF2B5EF4-FFF2-40B4-BE49-F238E27FC236}">
                  <a16:creationId xmlns:a16="http://schemas.microsoft.com/office/drawing/2014/main" id="{92E95F9A-7BC8-CA47-BC14-A66F57F36400}"/>
                </a:ext>
              </a:extLst>
            </p:cNvPr>
            <p:cNvSpPr txBox="1"/>
            <p:nvPr/>
          </p:nvSpPr>
          <p:spPr>
            <a:xfrm>
              <a:off x="331263" y="4025250"/>
              <a:ext cx="1034167" cy="369332"/>
            </a:xfrm>
            <a:prstGeom prst="rect">
              <a:avLst/>
            </a:prstGeom>
            <a:noFill/>
          </p:spPr>
          <p:txBody>
            <a:bodyPr wrap="square" rtlCol="0">
              <a:spAutoFit/>
            </a:bodyPr>
            <a:lstStyle/>
            <a:p>
              <a:pPr algn="ctr"/>
              <a:r>
                <a:rPr lang="en-US" b="1" dirty="0"/>
                <a:t>Bob</a:t>
              </a:r>
            </a:p>
          </p:txBody>
        </p:sp>
        <p:pic>
          <p:nvPicPr>
            <p:cNvPr id="56" name="Picture 55" title="Bob icon">
              <a:extLst>
                <a:ext uri="{FF2B5EF4-FFF2-40B4-BE49-F238E27FC236}">
                  <a16:creationId xmlns:a16="http://schemas.microsoft.com/office/drawing/2014/main" id="{A4E1D0F8-48A7-544C-A6BA-3377E54759FF}"/>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376190" y="3885498"/>
              <a:ext cx="661309" cy="648837"/>
            </a:xfrm>
            <a:prstGeom prst="rect">
              <a:avLst/>
            </a:prstGeom>
          </p:spPr>
        </p:pic>
        <p:sp>
          <p:nvSpPr>
            <p:cNvPr id="75" name="TextBox 74">
              <a:extLst>
                <a:ext uri="{FF2B5EF4-FFF2-40B4-BE49-F238E27FC236}">
                  <a16:creationId xmlns:a16="http://schemas.microsoft.com/office/drawing/2014/main" id="{116F8E6A-A48B-0140-B536-A16E78BCB728}"/>
                </a:ext>
              </a:extLst>
            </p:cNvPr>
            <p:cNvSpPr txBox="1"/>
            <p:nvPr/>
          </p:nvSpPr>
          <p:spPr>
            <a:xfrm>
              <a:off x="2395931" y="4025250"/>
              <a:ext cx="767529" cy="369332"/>
            </a:xfrm>
            <a:prstGeom prst="rect">
              <a:avLst/>
            </a:prstGeom>
            <a:noFill/>
          </p:spPr>
          <p:txBody>
            <a:bodyPr wrap="square" rtlCol="0">
              <a:spAutoFit/>
            </a:bodyPr>
            <a:lstStyle/>
            <a:p>
              <a:pPr algn="ctr"/>
              <a:r>
                <a:rPr lang="en-US" b="1" dirty="0"/>
                <a:t>$12K</a:t>
              </a:r>
            </a:p>
          </p:txBody>
        </p:sp>
        <p:sp>
          <p:nvSpPr>
            <p:cNvPr id="70" name="TextBox 69">
              <a:extLst>
                <a:ext uri="{FF2B5EF4-FFF2-40B4-BE49-F238E27FC236}">
                  <a16:creationId xmlns:a16="http://schemas.microsoft.com/office/drawing/2014/main" id="{583496B9-A02E-CC49-90BA-DD730A682D61}"/>
                </a:ext>
              </a:extLst>
            </p:cNvPr>
            <p:cNvSpPr txBox="1"/>
            <p:nvPr/>
          </p:nvSpPr>
          <p:spPr>
            <a:xfrm>
              <a:off x="331263" y="4865363"/>
              <a:ext cx="1034167" cy="369332"/>
            </a:xfrm>
            <a:prstGeom prst="rect">
              <a:avLst/>
            </a:prstGeom>
            <a:noFill/>
          </p:spPr>
          <p:txBody>
            <a:bodyPr wrap="square" rtlCol="0">
              <a:spAutoFit/>
            </a:bodyPr>
            <a:lstStyle/>
            <a:p>
              <a:pPr algn="ctr"/>
              <a:r>
                <a:rPr lang="en-US" b="1" dirty="0"/>
                <a:t>Charlie</a:t>
              </a:r>
            </a:p>
          </p:txBody>
        </p:sp>
        <p:pic>
          <p:nvPicPr>
            <p:cNvPr id="69" name="Picture 68" title="Charlie icon">
              <a:extLst>
                <a:ext uri="{FF2B5EF4-FFF2-40B4-BE49-F238E27FC236}">
                  <a16:creationId xmlns:a16="http://schemas.microsoft.com/office/drawing/2014/main" id="{17A59CED-D83D-9842-A7D6-7DB074F286C4}"/>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1382517" y="4761993"/>
              <a:ext cx="648654" cy="576072"/>
            </a:xfrm>
            <a:prstGeom prst="rect">
              <a:avLst/>
            </a:prstGeom>
          </p:spPr>
        </p:pic>
        <p:sp>
          <p:nvSpPr>
            <p:cNvPr id="76" name="TextBox 75">
              <a:extLst>
                <a:ext uri="{FF2B5EF4-FFF2-40B4-BE49-F238E27FC236}">
                  <a16:creationId xmlns:a16="http://schemas.microsoft.com/office/drawing/2014/main" id="{8FD44E04-F65C-934A-B6E5-1020E9EA6CA4}"/>
                </a:ext>
              </a:extLst>
            </p:cNvPr>
            <p:cNvSpPr txBox="1"/>
            <p:nvPr/>
          </p:nvSpPr>
          <p:spPr>
            <a:xfrm>
              <a:off x="2395931" y="4865363"/>
              <a:ext cx="767528" cy="369332"/>
            </a:xfrm>
            <a:prstGeom prst="rect">
              <a:avLst/>
            </a:prstGeom>
            <a:noFill/>
          </p:spPr>
          <p:txBody>
            <a:bodyPr wrap="square" rtlCol="0">
              <a:spAutoFit/>
            </a:bodyPr>
            <a:lstStyle/>
            <a:p>
              <a:pPr algn="ctr"/>
              <a:r>
                <a:rPr lang="en-US" b="1" dirty="0"/>
                <a:t>$10K</a:t>
              </a:r>
            </a:p>
          </p:txBody>
        </p:sp>
      </p:grpSp>
      <p:grpSp>
        <p:nvGrpSpPr>
          <p:cNvPr id="4" name="Group 3"/>
          <p:cNvGrpSpPr/>
          <p:nvPr/>
        </p:nvGrpSpPr>
        <p:grpSpPr>
          <a:xfrm>
            <a:off x="4414395" y="3185287"/>
            <a:ext cx="4020497" cy="381889"/>
            <a:chOff x="4414395" y="3185287"/>
            <a:chExt cx="4020497" cy="381889"/>
          </a:xfrm>
        </p:grpSpPr>
        <p:sp>
          <p:nvSpPr>
            <p:cNvPr id="67" name="TextBox 66"/>
            <p:cNvSpPr txBox="1"/>
            <p:nvPr/>
          </p:nvSpPr>
          <p:spPr>
            <a:xfrm>
              <a:off x="7967399" y="3194255"/>
              <a:ext cx="467493" cy="369332"/>
            </a:xfrm>
            <a:prstGeom prst="rect">
              <a:avLst/>
            </a:prstGeom>
            <a:noFill/>
          </p:spPr>
          <p:txBody>
            <a:bodyPr wrap="square" rtlCol="0">
              <a:spAutoFit/>
            </a:bodyPr>
            <a:lstStyle/>
            <a:p>
              <a:pPr algn="ctr"/>
              <a:r>
                <a:rPr lang="en-US" b="1" dirty="0">
                  <a:solidFill>
                    <a:srgbClr val="00B050"/>
                  </a:solidFill>
                </a:rPr>
                <a:t>97</a:t>
              </a:r>
              <a:endParaRPr lang="en-US" b="1" baseline="-25000" dirty="0">
                <a:solidFill>
                  <a:srgbClr val="00B050"/>
                </a:solidFill>
              </a:endParaRPr>
            </a:p>
          </p:txBody>
        </p:sp>
        <p:sp>
          <p:nvSpPr>
            <p:cNvPr id="73" name="TextBox 72"/>
            <p:cNvSpPr txBox="1"/>
            <p:nvPr/>
          </p:nvSpPr>
          <p:spPr>
            <a:xfrm>
              <a:off x="4414395" y="3197844"/>
              <a:ext cx="467493" cy="369332"/>
            </a:xfrm>
            <a:prstGeom prst="rect">
              <a:avLst/>
            </a:prstGeom>
            <a:noFill/>
          </p:spPr>
          <p:txBody>
            <a:bodyPr wrap="square" rtlCol="0">
              <a:spAutoFit/>
            </a:bodyPr>
            <a:lstStyle/>
            <a:p>
              <a:pPr algn="ctr"/>
              <a:r>
                <a:rPr lang="en-US" b="1" dirty="0">
                  <a:solidFill>
                    <a:srgbClr val="00B050"/>
                  </a:solidFill>
                </a:rPr>
                <a:t>16</a:t>
              </a:r>
              <a:endParaRPr lang="en-US" b="1" baseline="-25000" dirty="0">
                <a:solidFill>
                  <a:srgbClr val="00B050"/>
                </a:solidFill>
              </a:endParaRPr>
            </a:p>
          </p:txBody>
        </p:sp>
        <p:sp>
          <p:nvSpPr>
            <p:cNvPr id="89" name="TextBox 88"/>
            <p:cNvSpPr txBox="1"/>
            <p:nvPr/>
          </p:nvSpPr>
          <p:spPr>
            <a:xfrm>
              <a:off x="5593949" y="3197844"/>
              <a:ext cx="467493" cy="369332"/>
            </a:xfrm>
            <a:prstGeom prst="rect">
              <a:avLst/>
            </a:prstGeom>
            <a:noFill/>
          </p:spPr>
          <p:txBody>
            <a:bodyPr wrap="square" rtlCol="0">
              <a:spAutoFit/>
            </a:bodyPr>
            <a:lstStyle/>
            <a:p>
              <a:pPr algn="ctr"/>
              <a:r>
                <a:rPr lang="en-US" b="1" dirty="0">
                  <a:solidFill>
                    <a:srgbClr val="00B050"/>
                  </a:solidFill>
                </a:rPr>
                <a:t>59</a:t>
              </a:r>
              <a:endParaRPr lang="en-US" b="1" baseline="-25000" dirty="0">
                <a:solidFill>
                  <a:srgbClr val="00B050"/>
                </a:solidFill>
              </a:endParaRPr>
            </a:p>
          </p:txBody>
        </p:sp>
        <p:sp>
          <p:nvSpPr>
            <p:cNvPr id="96" name="TextBox 95"/>
            <p:cNvSpPr txBox="1"/>
            <p:nvPr/>
          </p:nvSpPr>
          <p:spPr>
            <a:xfrm>
              <a:off x="6773503" y="3197844"/>
              <a:ext cx="467493" cy="369332"/>
            </a:xfrm>
            <a:prstGeom prst="rect">
              <a:avLst/>
            </a:prstGeom>
            <a:noFill/>
          </p:spPr>
          <p:txBody>
            <a:bodyPr wrap="square" rtlCol="0">
              <a:spAutoFit/>
            </a:bodyPr>
            <a:lstStyle/>
            <a:p>
              <a:pPr algn="ctr"/>
              <a:r>
                <a:rPr lang="en-US" b="1" dirty="0">
                  <a:solidFill>
                    <a:srgbClr val="00B050"/>
                  </a:solidFill>
                </a:rPr>
                <a:t>22</a:t>
              </a:r>
              <a:endParaRPr lang="en-US" b="1" baseline="-25000" dirty="0">
                <a:solidFill>
                  <a:srgbClr val="00B050"/>
                </a:solidFill>
              </a:endParaRPr>
            </a:p>
          </p:txBody>
        </p:sp>
        <p:sp>
          <p:nvSpPr>
            <p:cNvPr id="100" name="TextBox 99"/>
            <p:cNvSpPr txBox="1"/>
            <p:nvPr/>
          </p:nvSpPr>
          <p:spPr>
            <a:xfrm>
              <a:off x="5004172" y="3194255"/>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106" name="TextBox 105"/>
            <p:cNvSpPr txBox="1"/>
            <p:nvPr/>
          </p:nvSpPr>
          <p:spPr>
            <a:xfrm>
              <a:off x="6183726" y="3185457"/>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114" name="TextBox 113"/>
            <p:cNvSpPr txBox="1"/>
            <p:nvPr/>
          </p:nvSpPr>
          <p:spPr>
            <a:xfrm>
              <a:off x="7377620" y="3185287"/>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grpSp>
      <p:grpSp>
        <p:nvGrpSpPr>
          <p:cNvPr id="6" name="Group 5"/>
          <p:cNvGrpSpPr/>
          <p:nvPr/>
        </p:nvGrpSpPr>
        <p:grpSpPr>
          <a:xfrm>
            <a:off x="4414395" y="4020605"/>
            <a:ext cx="4020497" cy="378497"/>
            <a:chOff x="4414395" y="4020605"/>
            <a:chExt cx="4020497" cy="378497"/>
          </a:xfrm>
        </p:grpSpPr>
        <p:sp>
          <p:nvSpPr>
            <p:cNvPr id="65" name="TextBox 64"/>
            <p:cNvSpPr txBox="1"/>
            <p:nvPr/>
          </p:nvSpPr>
          <p:spPr>
            <a:xfrm>
              <a:off x="7967399" y="4020605"/>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28</a:t>
              </a:r>
              <a:endParaRPr lang="en-US" b="1" baseline="-25000" dirty="0">
                <a:solidFill>
                  <a:schemeClr val="accent4">
                    <a:lumMod val="60000"/>
                    <a:lumOff val="40000"/>
                  </a:schemeClr>
                </a:solidFill>
              </a:endParaRPr>
            </a:p>
          </p:txBody>
        </p:sp>
        <p:sp>
          <p:nvSpPr>
            <p:cNvPr id="63" name="TextBox 62"/>
            <p:cNvSpPr txBox="1"/>
            <p:nvPr/>
          </p:nvSpPr>
          <p:spPr>
            <a:xfrm>
              <a:off x="4414395"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6</a:t>
              </a:r>
              <a:endParaRPr lang="en-US" b="1" baseline="-25000" dirty="0">
                <a:solidFill>
                  <a:schemeClr val="accent4">
                    <a:lumMod val="60000"/>
                    <a:lumOff val="40000"/>
                  </a:schemeClr>
                </a:solidFill>
              </a:endParaRPr>
            </a:p>
          </p:txBody>
        </p:sp>
        <p:sp>
          <p:nvSpPr>
            <p:cNvPr id="86" name="TextBox 85"/>
            <p:cNvSpPr txBox="1"/>
            <p:nvPr/>
          </p:nvSpPr>
          <p:spPr>
            <a:xfrm>
              <a:off x="5593949"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33</a:t>
              </a:r>
              <a:endParaRPr lang="en-US" b="1" baseline="-25000" dirty="0">
                <a:solidFill>
                  <a:schemeClr val="accent4">
                    <a:lumMod val="60000"/>
                    <a:lumOff val="40000"/>
                  </a:schemeClr>
                </a:solidFill>
              </a:endParaRPr>
            </a:p>
          </p:txBody>
        </p:sp>
        <p:sp>
          <p:nvSpPr>
            <p:cNvPr id="94" name="TextBox 93"/>
            <p:cNvSpPr txBox="1"/>
            <p:nvPr/>
          </p:nvSpPr>
          <p:spPr>
            <a:xfrm>
              <a:off x="6773503" y="4024194"/>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89</a:t>
              </a:r>
              <a:endParaRPr lang="en-US" b="1" baseline="-25000" dirty="0">
                <a:solidFill>
                  <a:schemeClr val="accent4">
                    <a:lumMod val="60000"/>
                    <a:lumOff val="40000"/>
                  </a:schemeClr>
                </a:solidFill>
              </a:endParaRPr>
            </a:p>
          </p:txBody>
        </p:sp>
        <p:sp>
          <p:nvSpPr>
            <p:cNvPr id="102" name="TextBox 101"/>
            <p:cNvSpPr txBox="1"/>
            <p:nvPr/>
          </p:nvSpPr>
          <p:spPr>
            <a:xfrm>
              <a:off x="5004172" y="402977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107" name="TextBox 106"/>
            <p:cNvSpPr txBox="1"/>
            <p:nvPr/>
          </p:nvSpPr>
          <p:spPr>
            <a:xfrm>
              <a:off x="6183726" y="4020972"/>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115" name="TextBox 114"/>
            <p:cNvSpPr txBox="1"/>
            <p:nvPr/>
          </p:nvSpPr>
          <p:spPr>
            <a:xfrm>
              <a:off x="7363280" y="4020802"/>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grpSp>
      <p:grpSp>
        <p:nvGrpSpPr>
          <p:cNvPr id="7" name="Group 6"/>
          <p:cNvGrpSpPr/>
          <p:nvPr/>
        </p:nvGrpSpPr>
        <p:grpSpPr>
          <a:xfrm>
            <a:off x="4414395" y="4861692"/>
            <a:ext cx="4020497" cy="378300"/>
            <a:chOff x="4414395" y="4861692"/>
            <a:chExt cx="4020497" cy="378300"/>
          </a:xfrm>
        </p:grpSpPr>
        <p:sp>
          <p:nvSpPr>
            <p:cNvPr id="66" name="TextBox 65"/>
            <p:cNvSpPr txBox="1"/>
            <p:nvPr/>
          </p:nvSpPr>
          <p:spPr>
            <a:xfrm>
              <a:off x="7967399" y="4861774"/>
              <a:ext cx="467493" cy="369332"/>
            </a:xfrm>
            <a:prstGeom prst="rect">
              <a:avLst/>
            </a:prstGeom>
            <a:noFill/>
          </p:spPr>
          <p:txBody>
            <a:bodyPr wrap="square" rtlCol="0">
              <a:spAutoFit/>
            </a:bodyPr>
            <a:lstStyle/>
            <a:p>
              <a:pPr algn="ctr"/>
              <a:r>
                <a:rPr lang="en-US" b="1" dirty="0">
                  <a:solidFill>
                    <a:srgbClr val="C00000"/>
                  </a:solidFill>
                </a:rPr>
                <a:t>5</a:t>
              </a:r>
              <a:endParaRPr lang="en-US" b="1" baseline="-25000" dirty="0">
                <a:solidFill>
                  <a:srgbClr val="C00000"/>
                </a:solidFill>
              </a:endParaRPr>
            </a:p>
          </p:txBody>
        </p:sp>
        <p:sp>
          <p:nvSpPr>
            <p:cNvPr id="64" name="TextBox 63"/>
            <p:cNvSpPr txBox="1"/>
            <p:nvPr/>
          </p:nvSpPr>
          <p:spPr>
            <a:xfrm>
              <a:off x="4414395" y="4865363"/>
              <a:ext cx="467493" cy="369332"/>
            </a:xfrm>
            <a:prstGeom prst="rect">
              <a:avLst/>
            </a:prstGeom>
            <a:noFill/>
          </p:spPr>
          <p:txBody>
            <a:bodyPr wrap="square" rtlCol="0">
              <a:spAutoFit/>
            </a:bodyPr>
            <a:lstStyle/>
            <a:p>
              <a:pPr algn="ctr"/>
              <a:r>
                <a:rPr lang="en-US" b="1" dirty="0">
                  <a:solidFill>
                    <a:srgbClr val="C00000"/>
                  </a:solidFill>
                </a:rPr>
                <a:t>86</a:t>
              </a:r>
              <a:endParaRPr lang="en-US" b="1" baseline="-25000" dirty="0">
                <a:solidFill>
                  <a:srgbClr val="C00000"/>
                </a:solidFill>
              </a:endParaRPr>
            </a:p>
          </p:txBody>
        </p:sp>
        <p:sp>
          <p:nvSpPr>
            <p:cNvPr id="87" name="TextBox 86"/>
            <p:cNvSpPr txBox="1"/>
            <p:nvPr/>
          </p:nvSpPr>
          <p:spPr>
            <a:xfrm>
              <a:off x="5593949" y="4865363"/>
              <a:ext cx="467493" cy="369332"/>
            </a:xfrm>
            <a:prstGeom prst="rect">
              <a:avLst/>
            </a:prstGeom>
            <a:noFill/>
          </p:spPr>
          <p:txBody>
            <a:bodyPr wrap="square" rtlCol="0">
              <a:spAutoFit/>
            </a:bodyPr>
            <a:lstStyle/>
            <a:p>
              <a:pPr algn="ctr"/>
              <a:r>
                <a:rPr lang="en-US" b="1" dirty="0">
                  <a:solidFill>
                    <a:srgbClr val="C00000"/>
                  </a:solidFill>
                </a:rPr>
                <a:t>20</a:t>
              </a:r>
              <a:endParaRPr lang="en-US" b="1" baseline="-25000" dirty="0">
                <a:solidFill>
                  <a:srgbClr val="C00000"/>
                </a:solidFill>
              </a:endParaRPr>
            </a:p>
          </p:txBody>
        </p:sp>
        <p:sp>
          <p:nvSpPr>
            <p:cNvPr id="95" name="TextBox 94"/>
            <p:cNvSpPr txBox="1"/>
            <p:nvPr/>
          </p:nvSpPr>
          <p:spPr>
            <a:xfrm>
              <a:off x="6773503" y="4865363"/>
              <a:ext cx="467493" cy="369332"/>
            </a:xfrm>
            <a:prstGeom prst="rect">
              <a:avLst/>
            </a:prstGeom>
            <a:noFill/>
          </p:spPr>
          <p:txBody>
            <a:bodyPr wrap="square" rtlCol="0">
              <a:spAutoFit/>
            </a:bodyPr>
            <a:lstStyle/>
            <a:p>
              <a:pPr algn="ctr"/>
              <a:r>
                <a:rPr lang="en-US" b="1" dirty="0">
                  <a:solidFill>
                    <a:srgbClr val="C00000"/>
                  </a:solidFill>
                </a:rPr>
                <a:t>99</a:t>
              </a:r>
              <a:endParaRPr lang="en-US" b="1" baseline="-25000" dirty="0">
                <a:solidFill>
                  <a:srgbClr val="C00000"/>
                </a:solidFill>
              </a:endParaRPr>
            </a:p>
          </p:txBody>
        </p:sp>
        <p:sp>
          <p:nvSpPr>
            <p:cNvPr id="103" name="TextBox 102"/>
            <p:cNvSpPr txBox="1"/>
            <p:nvPr/>
          </p:nvSpPr>
          <p:spPr>
            <a:xfrm>
              <a:off x="5004172" y="4870660"/>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sp>
          <p:nvSpPr>
            <p:cNvPr id="108" name="TextBox 107"/>
            <p:cNvSpPr txBox="1"/>
            <p:nvPr/>
          </p:nvSpPr>
          <p:spPr>
            <a:xfrm>
              <a:off x="6183726" y="4861862"/>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sp>
          <p:nvSpPr>
            <p:cNvPr id="116" name="TextBox 115"/>
            <p:cNvSpPr txBox="1"/>
            <p:nvPr/>
          </p:nvSpPr>
          <p:spPr>
            <a:xfrm>
              <a:off x="7375826" y="4861692"/>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grpSp>
      <p:grpSp>
        <p:nvGrpSpPr>
          <p:cNvPr id="8" name="Group 7"/>
          <p:cNvGrpSpPr/>
          <p:nvPr/>
        </p:nvGrpSpPr>
        <p:grpSpPr>
          <a:xfrm>
            <a:off x="8442268" y="3378921"/>
            <a:ext cx="1281733" cy="1672331"/>
            <a:chOff x="8442268" y="3378921"/>
            <a:chExt cx="1281733" cy="1672331"/>
          </a:xfrm>
        </p:grpSpPr>
        <p:cxnSp>
          <p:nvCxnSpPr>
            <p:cNvPr id="90" name="Straight Arrow Connector 89" title="Arrow from Alice's output share 97 to output 30"/>
            <p:cNvCxnSpPr>
              <a:cxnSpLocks noChangeAspect="1"/>
            </p:cNvCxnSpPr>
            <p:nvPr/>
          </p:nvCxnSpPr>
          <p:spPr>
            <a:xfrm rot="-120000">
              <a:off x="8454718" y="3378921"/>
              <a:ext cx="1256833" cy="8138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title="Arrow from Bob's output share 28 to output 30"/>
            <p:cNvCxnSpPr/>
            <p:nvPr/>
          </p:nvCxnSpPr>
          <p:spPr>
            <a:xfrm>
              <a:off x="8442268" y="4213292"/>
              <a:ext cx="1281733" cy="358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title="Arrow from Charlie's output share 5 to output 30"/>
            <p:cNvCxnSpPr>
              <a:cxnSpLocks noChangeAspect="1"/>
            </p:cNvCxnSpPr>
            <p:nvPr/>
          </p:nvCxnSpPr>
          <p:spPr>
            <a:xfrm rot="120000" flipV="1">
              <a:off x="8463166" y="4237436"/>
              <a:ext cx="1239937" cy="8138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1" name="TextBox 20"/>
          <p:cNvSpPr txBox="1"/>
          <p:nvPr/>
        </p:nvSpPr>
        <p:spPr>
          <a:xfrm>
            <a:off x="9716625" y="4024194"/>
            <a:ext cx="777849" cy="369332"/>
          </a:xfrm>
          <a:prstGeom prst="rect">
            <a:avLst/>
          </a:prstGeom>
          <a:noFill/>
        </p:spPr>
        <p:txBody>
          <a:bodyPr wrap="square" rtlCol="0">
            <a:spAutoFit/>
          </a:bodyPr>
          <a:lstStyle/>
          <a:p>
            <a:pPr algn="ctr"/>
            <a:r>
              <a:rPr lang="en-US" b="1" dirty="0"/>
              <a:t>$30K</a:t>
            </a:r>
          </a:p>
        </p:txBody>
      </p:sp>
    </p:spTree>
    <p:extLst>
      <p:ext uri="{BB962C8B-B14F-4D97-AF65-F5344CB8AC3E}">
        <p14:creationId xmlns:p14="http://schemas.microsoft.com/office/powerpoint/2010/main" val="3933755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Correctness</a:t>
            </a:r>
          </a:p>
        </p:txBody>
      </p:sp>
      <p:sp>
        <p:nvSpPr>
          <p:cNvPr id="58" name="Pentagon 57">
            <a:extLst>
              <a:ext uri="{FF2B5EF4-FFF2-40B4-BE49-F238E27FC236}">
                <a16:creationId xmlns:a16="http://schemas.microsoft.com/office/drawing/2014/main" id="{08E8012C-BA71-E142-AF46-794182D15C16}"/>
              </a:ext>
            </a:extLst>
          </p:cNvPr>
          <p:cNvSpPr/>
          <p:nvPr/>
        </p:nvSpPr>
        <p:spPr>
          <a:xfrm>
            <a:off x="1594445" y="1339327"/>
            <a:ext cx="3108960" cy="566928"/>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Secret-Share Inputs</a:t>
            </a:r>
          </a:p>
        </p:txBody>
      </p:sp>
      <p:sp>
        <p:nvSpPr>
          <p:cNvPr id="59" name="Pentagon 58">
            <a:extLst>
              <a:ext uri="{FF2B5EF4-FFF2-40B4-BE49-F238E27FC236}">
                <a16:creationId xmlns:a16="http://schemas.microsoft.com/office/drawing/2014/main" id="{CE663C05-7A49-F04D-A5D2-8596BBCF8BB8}"/>
              </a:ext>
            </a:extLst>
          </p:cNvPr>
          <p:cNvSpPr/>
          <p:nvPr/>
        </p:nvSpPr>
        <p:spPr>
          <a:xfrm>
            <a:off x="4799776"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Compute on Shares</a:t>
            </a:r>
          </a:p>
        </p:txBody>
      </p:sp>
      <p:sp>
        <p:nvSpPr>
          <p:cNvPr id="60" name="Pentagon 59">
            <a:extLst>
              <a:ext uri="{FF2B5EF4-FFF2-40B4-BE49-F238E27FC236}">
                <a16:creationId xmlns:a16="http://schemas.microsoft.com/office/drawing/2014/main" id="{171B1122-9EBB-B54D-8FB2-F301D4D77474}"/>
              </a:ext>
            </a:extLst>
          </p:cNvPr>
          <p:cNvSpPr/>
          <p:nvPr/>
        </p:nvSpPr>
        <p:spPr>
          <a:xfrm>
            <a:off x="8007165"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Open Output Shares</a:t>
            </a:r>
          </a:p>
        </p:txBody>
      </p:sp>
      <p:grpSp>
        <p:nvGrpSpPr>
          <p:cNvPr id="63" name="Group 62">
            <a:extLst>
              <a:ext uri="{FF2B5EF4-FFF2-40B4-BE49-F238E27FC236}">
                <a16:creationId xmlns:a16="http://schemas.microsoft.com/office/drawing/2014/main" id="{3865828B-EF5A-4147-92D5-165E339085BE}"/>
              </a:ext>
            </a:extLst>
          </p:cNvPr>
          <p:cNvGrpSpPr/>
          <p:nvPr/>
        </p:nvGrpSpPr>
        <p:grpSpPr>
          <a:xfrm>
            <a:off x="1757252" y="2341855"/>
            <a:ext cx="9419940" cy="646331"/>
            <a:chOff x="1757252" y="2341855"/>
            <a:chExt cx="9419940" cy="646331"/>
          </a:xfrm>
        </p:grpSpPr>
        <p:sp>
          <p:nvSpPr>
            <p:cNvPr id="86" name="TextBox 85">
              <a:extLst>
                <a:ext uri="{FF2B5EF4-FFF2-40B4-BE49-F238E27FC236}">
                  <a16:creationId xmlns:a16="http://schemas.microsoft.com/office/drawing/2014/main" id="{0B00C3D2-1A98-6643-9DD3-482545CD0BB4}"/>
                </a:ext>
              </a:extLst>
            </p:cNvPr>
            <p:cNvSpPr txBox="1"/>
            <p:nvPr/>
          </p:nvSpPr>
          <p:spPr>
            <a:xfrm>
              <a:off x="1757252" y="2341855"/>
              <a:ext cx="2044886" cy="646331"/>
            </a:xfrm>
            <a:prstGeom prst="rect">
              <a:avLst/>
            </a:prstGeom>
            <a:noFill/>
          </p:spPr>
          <p:txBody>
            <a:bodyPr wrap="square" rtlCol="0">
              <a:spAutoFit/>
            </a:bodyPr>
            <a:lstStyle/>
            <a:p>
              <a:pPr algn="ctr"/>
              <a:r>
                <a:rPr lang="en-US" b="1" dirty="0"/>
                <a:t>Inputs:</a:t>
              </a:r>
              <a:br>
                <a:rPr lang="en-US" b="1" dirty="0"/>
              </a:br>
              <a:r>
                <a:rPr lang="en-US" b="1" dirty="0"/>
                <a:t>Monthly Salaries</a:t>
              </a:r>
            </a:p>
          </p:txBody>
        </p:sp>
        <p:sp>
          <p:nvSpPr>
            <p:cNvPr id="87" name="TextBox 86">
              <a:extLst>
                <a:ext uri="{FF2B5EF4-FFF2-40B4-BE49-F238E27FC236}">
                  <a16:creationId xmlns:a16="http://schemas.microsoft.com/office/drawing/2014/main" id="{95D5E6A2-B6DF-5B49-82D0-4D3BB93A3390}"/>
                </a:ext>
              </a:extLst>
            </p:cNvPr>
            <p:cNvSpPr txBox="1"/>
            <p:nvPr/>
          </p:nvSpPr>
          <p:spPr>
            <a:xfrm>
              <a:off x="9033907" y="2341855"/>
              <a:ext cx="2143285" cy="646331"/>
            </a:xfrm>
            <a:prstGeom prst="rect">
              <a:avLst/>
            </a:prstGeom>
            <a:noFill/>
          </p:spPr>
          <p:txBody>
            <a:bodyPr wrap="square" rtlCol="0">
              <a:spAutoFit/>
            </a:bodyPr>
            <a:lstStyle/>
            <a:p>
              <a:pPr algn="ctr"/>
              <a:r>
                <a:rPr lang="en-US" b="1" dirty="0"/>
                <a:t>Output:</a:t>
              </a:r>
              <a:br>
                <a:rPr lang="en-US" b="1" dirty="0"/>
              </a:br>
              <a:r>
                <a:rPr lang="en-US" b="1" dirty="0"/>
                <a:t>Sum of Salaries</a:t>
              </a:r>
            </a:p>
          </p:txBody>
        </p:sp>
        <p:sp>
          <p:nvSpPr>
            <p:cNvPr id="88" name="TextBox 87">
              <a:extLst>
                <a:ext uri="{FF2B5EF4-FFF2-40B4-BE49-F238E27FC236}">
                  <a16:creationId xmlns:a16="http://schemas.microsoft.com/office/drawing/2014/main" id="{8B74FDCE-3296-D344-9232-49CA20CAFE45}"/>
                </a:ext>
              </a:extLst>
            </p:cNvPr>
            <p:cNvSpPr txBox="1"/>
            <p:nvPr/>
          </p:nvSpPr>
          <p:spPr>
            <a:xfrm>
              <a:off x="5395580" y="2341855"/>
              <a:ext cx="2044886" cy="646331"/>
            </a:xfrm>
            <a:prstGeom prst="rect">
              <a:avLst/>
            </a:prstGeom>
            <a:noFill/>
          </p:spPr>
          <p:txBody>
            <a:bodyPr wrap="square" rtlCol="0">
              <a:spAutoFit/>
            </a:bodyPr>
            <a:lstStyle/>
            <a:p>
              <a:pPr algn="ctr"/>
              <a:r>
                <a:rPr lang="en-US" b="1" dirty="0"/>
                <a:t>Secret Shares</a:t>
              </a:r>
              <a:br>
                <a:rPr lang="en-US" b="1" dirty="0"/>
              </a:br>
              <a:r>
                <a:rPr lang="en-US" b="1" dirty="0"/>
                <a:t>(mod 100)</a:t>
              </a:r>
            </a:p>
          </p:txBody>
        </p:sp>
      </p:grpSp>
      <p:grpSp>
        <p:nvGrpSpPr>
          <p:cNvPr id="4" name="Group 3">
            <a:extLst>
              <a:ext uri="{FF2B5EF4-FFF2-40B4-BE49-F238E27FC236}">
                <a16:creationId xmlns:a16="http://schemas.microsoft.com/office/drawing/2014/main" id="{AC2CE460-C72C-0F46-ABBA-5228B42EDACF}"/>
              </a:ext>
            </a:extLst>
          </p:cNvPr>
          <p:cNvGrpSpPr/>
          <p:nvPr/>
        </p:nvGrpSpPr>
        <p:grpSpPr>
          <a:xfrm>
            <a:off x="331263" y="3107179"/>
            <a:ext cx="2832480" cy="2230886"/>
            <a:chOff x="331263" y="3107179"/>
            <a:chExt cx="2832480" cy="2230886"/>
          </a:xfrm>
        </p:grpSpPr>
        <p:sp>
          <p:nvSpPr>
            <p:cNvPr id="22" name="TextBox 21"/>
            <p:cNvSpPr txBox="1"/>
            <p:nvPr/>
          </p:nvSpPr>
          <p:spPr>
            <a:xfrm>
              <a:off x="331263" y="3197844"/>
              <a:ext cx="1034167" cy="369332"/>
            </a:xfrm>
            <a:prstGeom prst="rect">
              <a:avLst/>
            </a:prstGeom>
            <a:noFill/>
          </p:spPr>
          <p:txBody>
            <a:bodyPr wrap="square" rtlCol="0">
              <a:spAutoFit/>
            </a:bodyPr>
            <a:lstStyle/>
            <a:p>
              <a:pPr algn="ctr"/>
              <a:r>
                <a:rPr lang="en-US" b="1" dirty="0"/>
                <a:t>Alice</a:t>
              </a:r>
            </a:p>
          </p:txBody>
        </p:sp>
        <p:pic>
          <p:nvPicPr>
            <p:cNvPr id="61" name="Picture 60" title="Alice icon">
              <a:extLst>
                <a:ext uri="{FF2B5EF4-FFF2-40B4-BE49-F238E27FC236}">
                  <a16:creationId xmlns:a16="http://schemas.microsoft.com/office/drawing/2014/main" id="{FCF3C689-FD0D-D941-AB0E-16ACB1FD8413}"/>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486102" y="3107179"/>
              <a:ext cx="441484" cy="548640"/>
            </a:xfrm>
            <a:prstGeom prst="rect">
              <a:avLst/>
            </a:prstGeom>
          </p:spPr>
        </p:pic>
        <p:sp>
          <p:nvSpPr>
            <p:cNvPr id="13" name="TextBox 12"/>
            <p:cNvSpPr txBox="1"/>
            <p:nvPr/>
          </p:nvSpPr>
          <p:spPr>
            <a:xfrm>
              <a:off x="2395647" y="3197844"/>
              <a:ext cx="768096" cy="369332"/>
            </a:xfrm>
            <a:prstGeom prst="rect">
              <a:avLst/>
            </a:prstGeom>
            <a:noFill/>
          </p:spPr>
          <p:txBody>
            <a:bodyPr wrap="square" rtlCol="0">
              <a:spAutoFit/>
            </a:bodyPr>
            <a:lstStyle/>
            <a:p>
              <a:pPr algn="ctr"/>
              <a:r>
                <a:rPr lang="en-US" b="1" dirty="0"/>
                <a:t>$8K</a:t>
              </a:r>
            </a:p>
          </p:txBody>
        </p:sp>
        <p:sp>
          <p:nvSpPr>
            <p:cNvPr id="23" name="TextBox 22"/>
            <p:cNvSpPr txBox="1"/>
            <p:nvPr/>
          </p:nvSpPr>
          <p:spPr>
            <a:xfrm>
              <a:off x="331263" y="4025250"/>
              <a:ext cx="1034167" cy="369332"/>
            </a:xfrm>
            <a:prstGeom prst="rect">
              <a:avLst/>
            </a:prstGeom>
            <a:noFill/>
          </p:spPr>
          <p:txBody>
            <a:bodyPr wrap="square" rtlCol="0">
              <a:spAutoFit/>
            </a:bodyPr>
            <a:lstStyle/>
            <a:p>
              <a:pPr algn="ctr"/>
              <a:r>
                <a:rPr lang="en-US" b="1" dirty="0"/>
                <a:t>Bob</a:t>
              </a:r>
            </a:p>
          </p:txBody>
        </p:sp>
        <p:pic>
          <p:nvPicPr>
            <p:cNvPr id="12" name="Picture 11" title="Bob icon"/>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376190" y="3885498"/>
              <a:ext cx="661309" cy="648837"/>
            </a:xfrm>
            <a:prstGeom prst="rect">
              <a:avLst/>
            </a:prstGeom>
          </p:spPr>
        </p:pic>
        <p:sp>
          <p:nvSpPr>
            <p:cNvPr id="14" name="TextBox 13"/>
            <p:cNvSpPr txBox="1"/>
            <p:nvPr/>
          </p:nvSpPr>
          <p:spPr>
            <a:xfrm>
              <a:off x="2395931" y="4025250"/>
              <a:ext cx="767529" cy="369332"/>
            </a:xfrm>
            <a:prstGeom prst="rect">
              <a:avLst/>
            </a:prstGeom>
            <a:noFill/>
          </p:spPr>
          <p:txBody>
            <a:bodyPr wrap="square" rtlCol="0">
              <a:spAutoFit/>
            </a:bodyPr>
            <a:lstStyle/>
            <a:p>
              <a:pPr algn="ctr"/>
              <a:r>
                <a:rPr lang="en-US" b="1" dirty="0"/>
                <a:t>$12K</a:t>
              </a:r>
            </a:p>
          </p:txBody>
        </p:sp>
        <p:sp>
          <p:nvSpPr>
            <p:cNvPr id="31" name="TextBox 30"/>
            <p:cNvSpPr txBox="1"/>
            <p:nvPr/>
          </p:nvSpPr>
          <p:spPr>
            <a:xfrm>
              <a:off x="331263" y="4865363"/>
              <a:ext cx="1034167" cy="369332"/>
            </a:xfrm>
            <a:prstGeom prst="rect">
              <a:avLst/>
            </a:prstGeom>
            <a:noFill/>
          </p:spPr>
          <p:txBody>
            <a:bodyPr wrap="square" rtlCol="0">
              <a:spAutoFit/>
            </a:bodyPr>
            <a:lstStyle/>
            <a:p>
              <a:pPr algn="ctr"/>
              <a:r>
                <a:rPr lang="en-US" b="1" dirty="0"/>
                <a:t>Charlie</a:t>
              </a:r>
            </a:p>
          </p:txBody>
        </p:sp>
        <p:pic>
          <p:nvPicPr>
            <p:cNvPr id="16" name="Picture 15" title="Charlie icon">
              <a:extLst>
                <a:ext uri="{FF2B5EF4-FFF2-40B4-BE49-F238E27FC236}">
                  <a16:creationId xmlns:a16="http://schemas.microsoft.com/office/drawing/2014/main" id="{61755E4B-4C66-324D-866E-FEBC6CE629C7}"/>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1382517" y="4761993"/>
              <a:ext cx="648654" cy="576072"/>
            </a:xfrm>
            <a:prstGeom prst="rect">
              <a:avLst/>
            </a:prstGeom>
          </p:spPr>
        </p:pic>
        <p:sp>
          <p:nvSpPr>
            <p:cNvPr id="15" name="TextBox 14"/>
            <p:cNvSpPr txBox="1"/>
            <p:nvPr/>
          </p:nvSpPr>
          <p:spPr>
            <a:xfrm>
              <a:off x="2395931" y="4865363"/>
              <a:ext cx="767528" cy="369332"/>
            </a:xfrm>
            <a:prstGeom prst="rect">
              <a:avLst/>
            </a:prstGeom>
            <a:noFill/>
          </p:spPr>
          <p:txBody>
            <a:bodyPr wrap="square" rtlCol="0">
              <a:spAutoFit/>
            </a:bodyPr>
            <a:lstStyle/>
            <a:p>
              <a:pPr algn="ctr"/>
              <a:r>
                <a:rPr lang="en-US" b="1" dirty="0"/>
                <a:t>$10K</a:t>
              </a:r>
            </a:p>
          </p:txBody>
        </p:sp>
      </p:grpSp>
      <p:grpSp>
        <p:nvGrpSpPr>
          <p:cNvPr id="3" name="Group 2"/>
          <p:cNvGrpSpPr/>
          <p:nvPr/>
        </p:nvGrpSpPr>
        <p:grpSpPr>
          <a:xfrm>
            <a:off x="4414395" y="3185287"/>
            <a:ext cx="4020497" cy="381889"/>
            <a:chOff x="4414395" y="3185287"/>
            <a:chExt cx="4020497" cy="381889"/>
          </a:xfrm>
        </p:grpSpPr>
        <p:sp>
          <p:nvSpPr>
            <p:cNvPr id="32" name="TextBox 31"/>
            <p:cNvSpPr txBox="1"/>
            <p:nvPr/>
          </p:nvSpPr>
          <p:spPr>
            <a:xfrm>
              <a:off x="4414395" y="3197844"/>
              <a:ext cx="467493" cy="369332"/>
            </a:xfrm>
            <a:prstGeom prst="rect">
              <a:avLst/>
            </a:prstGeom>
            <a:noFill/>
          </p:spPr>
          <p:txBody>
            <a:bodyPr wrap="square" rtlCol="0">
              <a:spAutoFit/>
            </a:bodyPr>
            <a:lstStyle/>
            <a:p>
              <a:pPr algn="ctr"/>
              <a:r>
                <a:rPr lang="en-US" b="1" dirty="0">
                  <a:solidFill>
                    <a:srgbClr val="00B050"/>
                  </a:solidFill>
                </a:rPr>
                <a:t>16</a:t>
              </a:r>
              <a:endParaRPr lang="en-US" b="1" baseline="-25000" dirty="0">
                <a:solidFill>
                  <a:srgbClr val="00B050"/>
                </a:solidFill>
              </a:endParaRPr>
            </a:p>
          </p:txBody>
        </p:sp>
        <p:sp>
          <p:nvSpPr>
            <p:cNvPr id="33" name="TextBox 32"/>
            <p:cNvSpPr txBox="1"/>
            <p:nvPr/>
          </p:nvSpPr>
          <p:spPr>
            <a:xfrm>
              <a:off x="5593949" y="3197844"/>
              <a:ext cx="467493" cy="369332"/>
            </a:xfrm>
            <a:prstGeom prst="rect">
              <a:avLst/>
            </a:prstGeom>
            <a:noFill/>
          </p:spPr>
          <p:txBody>
            <a:bodyPr wrap="square" rtlCol="0">
              <a:spAutoFit/>
            </a:bodyPr>
            <a:lstStyle/>
            <a:p>
              <a:pPr algn="ctr"/>
              <a:r>
                <a:rPr lang="en-US" b="1" dirty="0">
                  <a:solidFill>
                    <a:srgbClr val="00B050"/>
                  </a:solidFill>
                </a:rPr>
                <a:t>59</a:t>
              </a:r>
              <a:endParaRPr lang="en-US" b="1" baseline="-25000" dirty="0">
                <a:solidFill>
                  <a:srgbClr val="00B050"/>
                </a:solidFill>
              </a:endParaRPr>
            </a:p>
          </p:txBody>
        </p:sp>
        <p:sp>
          <p:nvSpPr>
            <p:cNvPr id="34" name="TextBox 33"/>
            <p:cNvSpPr txBox="1"/>
            <p:nvPr/>
          </p:nvSpPr>
          <p:spPr>
            <a:xfrm>
              <a:off x="6773503" y="3197844"/>
              <a:ext cx="467493" cy="369332"/>
            </a:xfrm>
            <a:prstGeom prst="rect">
              <a:avLst/>
            </a:prstGeom>
            <a:noFill/>
          </p:spPr>
          <p:txBody>
            <a:bodyPr wrap="square" rtlCol="0">
              <a:spAutoFit/>
            </a:bodyPr>
            <a:lstStyle/>
            <a:p>
              <a:pPr algn="ctr"/>
              <a:r>
                <a:rPr lang="en-US" b="1" dirty="0">
                  <a:solidFill>
                    <a:srgbClr val="00B050"/>
                  </a:solidFill>
                </a:rPr>
                <a:t>22</a:t>
              </a:r>
              <a:endParaRPr lang="en-US" b="1" baseline="-25000" dirty="0">
                <a:solidFill>
                  <a:srgbClr val="00B050"/>
                </a:solidFill>
              </a:endParaRPr>
            </a:p>
          </p:txBody>
        </p:sp>
        <p:sp>
          <p:nvSpPr>
            <p:cNvPr id="67" name="TextBox 66"/>
            <p:cNvSpPr txBox="1"/>
            <p:nvPr/>
          </p:nvSpPr>
          <p:spPr>
            <a:xfrm>
              <a:off x="7967399" y="3194255"/>
              <a:ext cx="467493" cy="369332"/>
            </a:xfrm>
            <a:prstGeom prst="rect">
              <a:avLst/>
            </a:prstGeom>
            <a:noFill/>
          </p:spPr>
          <p:txBody>
            <a:bodyPr wrap="square" rtlCol="0">
              <a:spAutoFit/>
            </a:bodyPr>
            <a:lstStyle/>
            <a:p>
              <a:pPr algn="ctr"/>
              <a:r>
                <a:rPr lang="en-US" b="1" dirty="0">
                  <a:solidFill>
                    <a:srgbClr val="00B050"/>
                  </a:solidFill>
                </a:rPr>
                <a:t>97</a:t>
              </a:r>
              <a:endParaRPr lang="en-US" b="1" baseline="-25000" dirty="0">
                <a:solidFill>
                  <a:srgbClr val="00B050"/>
                </a:solidFill>
              </a:endParaRPr>
            </a:p>
          </p:txBody>
        </p:sp>
        <p:sp>
          <p:nvSpPr>
            <p:cNvPr id="72" name="TextBox 71"/>
            <p:cNvSpPr txBox="1"/>
            <p:nvPr/>
          </p:nvSpPr>
          <p:spPr>
            <a:xfrm>
              <a:off x="5002679" y="3194255"/>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75" name="TextBox 74"/>
            <p:cNvSpPr txBox="1"/>
            <p:nvPr/>
          </p:nvSpPr>
          <p:spPr>
            <a:xfrm>
              <a:off x="6191593" y="3185457"/>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76" name="TextBox 75"/>
            <p:cNvSpPr txBox="1"/>
            <p:nvPr/>
          </p:nvSpPr>
          <p:spPr>
            <a:xfrm>
              <a:off x="7384694" y="3185287"/>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grpSp>
      <p:grpSp>
        <p:nvGrpSpPr>
          <p:cNvPr id="6" name="Group 5"/>
          <p:cNvGrpSpPr/>
          <p:nvPr/>
        </p:nvGrpSpPr>
        <p:grpSpPr>
          <a:xfrm>
            <a:off x="4414395" y="4020605"/>
            <a:ext cx="4020497" cy="378497"/>
            <a:chOff x="4414395" y="4020605"/>
            <a:chExt cx="4020497" cy="378497"/>
          </a:xfrm>
        </p:grpSpPr>
        <p:sp>
          <p:nvSpPr>
            <p:cNvPr id="35" name="TextBox 34"/>
            <p:cNvSpPr txBox="1"/>
            <p:nvPr/>
          </p:nvSpPr>
          <p:spPr>
            <a:xfrm>
              <a:off x="4414395"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6</a:t>
              </a:r>
              <a:endParaRPr lang="en-US" b="1" baseline="-25000" dirty="0">
                <a:solidFill>
                  <a:schemeClr val="accent4">
                    <a:lumMod val="60000"/>
                    <a:lumOff val="40000"/>
                  </a:schemeClr>
                </a:solidFill>
              </a:endParaRPr>
            </a:p>
          </p:txBody>
        </p:sp>
        <p:sp>
          <p:nvSpPr>
            <p:cNvPr id="37" name="TextBox 36"/>
            <p:cNvSpPr txBox="1"/>
            <p:nvPr/>
          </p:nvSpPr>
          <p:spPr>
            <a:xfrm>
              <a:off x="5593949"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33</a:t>
              </a:r>
              <a:endParaRPr lang="en-US" b="1" baseline="-25000" dirty="0">
                <a:solidFill>
                  <a:schemeClr val="accent4">
                    <a:lumMod val="60000"/>
                    <a:lumOff val="40000"/>
                  </a:schemeClr>
                </a:solidFill>
              </a:endParaRPr>
            </a:p>
          </p:txBody>
        </p:sp>
        <p:sp>
          <p:nvSpPr>
            <p:cNvPr id="39" name="TextBox 38"/>
            <p:cNvSpPr txBox="1"/>
            <p:nvPr/>
          </p:nvSpPr>
          <p:spPr>
            <a:xfrm>
              <a:off x="6773503" y="4024194"/>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89</a:t>
              </a:r>
              <a:endParaRPr lang="en-US" b="1" baseline="-25000" dirty="0">
                <a:solidFill>
                  <a:schemeClr val="accent4">
                    <a:lumMod val="60000"/>
                    <a:lumOff val="40000"/>
                  </a:schemeClr>
                </a:solidFill>
              </a:endParaRPr>
            </a:p>
          </p:txBody>
        </p:sp>
        <p:sp>
          <p:nvSpPr>
            <p:cNvPr id="65" name="TextBox 64"/>
            <p:cNvSpPr txBox="1"/>
            <p:nvPr/>
          </p:nvSpPr>
          <p:spPr>
            <a:xfrm>
              <a:off x="7967399" y="4020605"/>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28</a:t>
              </a:r>
              <a:endParaRPr lang="en-US" b="1" baseline="-25000" dirty="0">
                <a:solidFill>
                  <a:schemeClr val="accent4">
                    <a:lumMod val="60000"/>
                    <a:lumOff val="40000"/>
                  </a:schemeClr>
                </a:solidFill>
              </a:endParaRPr>
            </a:p>
          </p:txBody>
        </p:sp>
        <p:sp>
          <p:nvSpPr>
            <p:cNvPr id="77" name="TextBox 76"/>
            <p:cNvSpPr txBox="1"/>
            <p:nvPr/>
          </p:nvSpPr>
          <p:spPr>
            <a:xfrm>
              <a:off x="5002679" y="402977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78" name="TextBox 77"/>
            <p:cNvSpPr txBox="1"/>
            <p:nvPr/>
          </p:nvSpPr>
          <p:spPr>
            <a:xfrm>
              <a:off x="6191593" y="4020972"/>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79" name="TextBox 78"/>
            <p:cNvSpPr txBox="1"/>
            <p:nvPr/>
          </p:nvSpPr>
          <p:spPr>
            <a:xfrm>
              <a:off x="7370354" y="4020802"/>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grpSp>
      <p:grpSp>
        <p:nvGrpSpPr>
          <p:cNvPr id="7" name="Group 6"/>
          <p:cNvGrpSpPr/>
          <p:nvPr/>
        </p:nvGrpSpPr>
        <p:grpSpPr>
          <a:xfrm>
            <a:off x="4414395" y="4861692"/>
            <a:ext cx="4020497" cy="378300"/>
            <a:chOff x="4414395" y="4861692"/>
            <a:chExt cx="4020497" cy="378300"/>
          </a:xfrm>
        </p:grpSpPr>
        <p:sp>
          <p:nvSpPr>
            <p:cNvPr id="36" name="TextBox 35"/>
            <p:cNvSpPr txBox="1"/>
            <p:nvPr/>
          </p:nvSpPr>
          <p:spPr>
            <a:xfrm>
              <a:off x="4414395" y="4865363"/>
              <a:ext cx="467493" cy="369332"/>
            </a:xfrm>
            <a:prstGeom prst="rect">
              <a:avLst/>
            </a:prstGeom>
            <a:noFill/>
          </p:spPr>
          <p:txBody>
            <a:bodyPr wrap="square" rtlCol="0">
              <a:spAutoFit/>
            </a:bodyPr>
            <a:lstStyle/>
            <a:p>
              <a:pPr algn="ctr"/>
              <a:r>
                <a:rPr lang="en-US" b="1" dirty="0">
                  <a:solidFill>
                    <a:srgbClr val="C00000"/>
                  </a:solidFill>
                </a:rPr>
                <a:t>86</a:t>
              </a:r>
              <a:endParaRPr lang="en-US" b="1" baseline="-25000" dirty="0">
                <a:solidFill>
                  <a:srgbClr val="C00000"/>
                </a:solidFill>
              </a:endParaRPr>
            </a:p>
          </p:txBody>
        </p:sp>
        <p:sp>
          <p:nvSpPr>
            <p:cNvPr id="38" name="TextBox 37"/>
            <p:cNvSpPr txBox="1"/>
            <p:nvPr/>
          </p:nvSpPr>
          <p:spPr>
            <a:xfrm>
              <a:off x="5593949" y="4865363"/>
              <a:ext cx="467493" cy="369332"/>
            </a:xfrm>
            <a:prstGeom prst="rect">
              <a:avLst/>
            </a:prstGeom>
            <a:noFill/>
          </p:spPr>
          <p:txBody>
            <a:bodyPr wrap="square" rtlCol="0">
              <a:spAutoFit/>
            </a:bodyPr>
            <a:lstStyle/>
            <a:p>
              <a:pPr algn="ctr"/>
              <a:r>
                <a:rPr lang="en-US" b="1" dirty="0">
                  <a:solidFill>
                    <a:srgbClr val="C00000"/>
                  </a:solidFill>
                </a:rPr>
                <a:t>20</a:t>
              </a:r>
              <a:endParaRPr lang="en-US" b="1" baseline="-25000" dirty="0">
                <a:solidFill>
                  <a:srgbClr val="C00000"/>
                </a:solidFill>
              </a:endParaRPr>
            </a:p>
          </p:txBody>
        </p:sp>
        <p:sp>
          <p:nvSpPr>
            <p:cNvPr id="40" name="TextBox 39"/>
            <p:cNvSpPr txBox="1"/>
            <p:nvPr/>
          </p:nvSpPr>
          <p:spPr>
            <a:xfrm>
              <a:off x="6773503" y="4865363"/>
              <a:ext cx="467493" cy="369332"/>
            </a:xfrm>
            <a:prstGeom prst="rect">
              <a:avLst/>
            </a:prstGeom>
            <a:noFill/>
          </p:spPr>
          <p:txBody>
            <a:bodyPr wrap="square" rtlCol="0">
              <a:spAutoFit/>
            </a:bodyPr>
            <a:lstStyle/>
            <a:p>
              <a:pPr algn="ctr"/>
              <a:r>
                <a:rPr lang="en-US" b="1" dirty="0">
                  <a:solidFill>
                    <a:srgbClr val="C00000"/>
                  </a:solidFill>
                </a:rPr>
                <a:t>99</a:t>
              </a:r>
              <a:endParaRPr lang="en-US" b="1" baseline="-25000" dirty="0">
                <a:solidFill>
                  <a:srgbClr val="C00000"/>
                </a:solidFill>
              </a:endParaRPr>
            </a:p>
          </p:txBody>
        </p:sp>
        <p:sp>
          <p:nvSpPr>
            <p:cNvPr id="66" name="TextBox 65"/>
            <p:cNvSpPr txBox="1"/>
            <p:nvPr/>
          </p:nvSpPr>
          <p:spPr>
            <a:xfrm>
              <a:off x="7967399" y="4861774"/>
              <a:ext cx="467493" cy="369332"/>
            </a:xfrm>
            <a:prstGeom prst="rect">
              <a:avLst/>
            </a:prstGeom>
            <a:noFill/>
          </p:spPr>
          <p:txBody>
            <a:bodyPr wrap="square" rtlCol="0">
              <a:spAutoFit/>
            </a:bodyPr>
            <a:lstStyle/>
            <a:p>
              <a:pPr algn="ctr"/>
              <a:r>
                <a:rPr lang="en-US" b="1" dirty="0">
                  <a:solidFill>
                    <a:srgbClr val="C00000"/>
                  </a:solidFill>
                </a:rPr>
                <a:t>5</a:t>
              </a:r>
              <a:endParaRPr lang="en-US" b="1" baseline="-25000" dirty="0">
                <a:solidFill>
                  <a:srgbClr val="C00000"/>
                </a:solidFill>
              </a:endParaRPr>
            </a:p>
          </p:txBody>
        </p:sp>
        <p:sp>
          <p:nvSpPr>
            <p:cNvPr id="80" name="TextBox 79"/>
            <p:cNvSpPr txBox="1"/>
            <p:nvPr/>
          </p:nvSpPr>
          <p:spPr>
            <a:xfrm>
              <a:off x="5002679" y="4870660"/>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sp>
          <p:nvSpPr>
            <p:cNvPr id="81" name="TextBox 80"/>
            <p:cNvSpPr txBox="1"/>
            <p:nvPr/>
          </p:nvSpPr>
          <p:spPr>
            <a:xfrm>
              <a:off x="6191593" y="4861862"/>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sp>
          <p:nvSpPr>
            <p:cNvPr id="82" name="TextBox 81"/>
            <p:cNvSpPr txBox="1"/>
            <p:nvPr/>
          </p:nvSpPr>
          <p:spPr>
            <a:xfrm>
              <a:off x="7382900" y="4861692"/>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grpSp>
      <p:sp>
        <p:nvSpPr>
          <p:cNvPr id="93" name="TextBox 92"/>
          <p:cNvSpPr txBox="1"/>
          <p:nvPr/>
        </p:nvSpPr>
        <p:spPr>
          <a:xfrm>
            <a:off x="1459719" y="5687568"/>
            <a:ext cx="2639951" cy="369332"/>
          </a:xfrm>
          <a:prstGeom prst="rect">
            <a:avLst/>
          </a:prstGeom>
          <a:noFill/>
        </p:spPr>
        <p:txBody>
          <a:bodyPr wrap="square" rtlCol="0">
            <a:spAutoFit/>
          </a:bodyPr>
          <a:lstStyle/>
          <a:p>
            <a:pPr algn="ctr"/>
            <a:r>
              <a:rPr lang="en-US" b="1" dirty="0"/>
              <a:t>Underlying Values</a:t>
            </a:r>
          </a:p>
        </p:txBody>
      </p:sp>
      <p:grpSp>
        <p:nvGrpSpPr>
          <p:cNvPr id="89" name="Group 88">
            <a:extLst>
              <a:ext uri="{FF2B5EF4-FFF2-40B4-BE49-F238E27FC236}">
                <a16:creationId xmlns:a16="http://schemas.microsoft.com/office/drawing/2014/main" id="{FA204B86-1D3C-8B4F-BDAD-C77B559D5F48}"/>
              </a:ext>
            </a:extLst>
          </p:cNvPr>
          <p:cNvGrpSpPr/>
          <p:nvPr/>
        </p:nvGrpSpPr>
        <p:grpSpPr>
          <a:xfrm>
            <a:off x="4404660" y="5441589"/>
            <a:ext cx="4043077" cy="615311"/>
            <a:chOff x="4404660" y="5441589"/>
            <a:chExt cx="4043077" cy="615311"/>
          </a:xfrm>
        </p:grpSpPr>
        <p:sp>
          <p:nvSpPr>
            <p:cNvPr id="90" name="TextBox 89">
              <a:extLst>
                <a:ext uri="{FF2B5EF4-FFF2-40B4-BE49-F238E27FC236}">
                  <a16:creationId xmlns:a16="http://schemas.microsoft.com/office/drawing/2014/main" id="{67906087-E67E-B74B-9195-4F0F9D65E1E2}"/>
                </a:ext>
              </a:extLst>
            </p:cNvPr>
            <p:cNvSpPr txBox="1"/>
            <p:nvPr/>
          </p:nvSpPr>
          <p:spPr>
            <a:xfrm>
              <a:off x="4414395" y="5687568"/>
              <a:ext cx="467493" cy="369332"/>
            </a:xfrm>
            <a:prstGeom prst="rect">
              <a:avLst/>
            </a:prstGeom>
            <a:noFill/>
          </p:spPr>
          <p:txBody>
            <a:bodyPr wrap="square" rtlCol="0">
              <a:spAutoFit/>
            </a:bodyPr>
            <a:lstStyle/>
            <a:p>
              <a:pPr algn="ctr"/>
              <a:r>
                <a:rPr lang="en-US" b="1" dirty="0"/>
                <a:t>8</a:t>
              </a:r>
              <a:endParaRPr lang="en-US" b="1" baseline="-25000" dirty="0"/>
            </a:p>
          </p:txBody>
        </p:sp>
        <p:sp>
          <p:nvSpPr>
            <p:cNvPr id="91" name="TextBox 90">
              <a:extLst>
                <a:ext uri="{FF2B5EF4-FFF2-40B4-BE49-F238E27FC236}">
                  <a16:creationId xmlns:a16="http://schemas.microsoft.com/office/drawing/2014/main" id="{16A97764-3322-A446-A151-FBE81B851CDB}"/>
                </a:ext>
              </a:extLst>
            </p:cNvPr>
            <p:cNvSpPr txBox="1"/>
            <p:nvPr/>
          </p:nvSpPr>
          <p:spPr>
            <a:xfrm>
              <a:off x="5593949" y="5687568"/>
              <a:ext cx="467493" cy="369332"/>
            </a:xfrm>
            <a:prstGeom prst="rect">
              <a:avLst/>
            </a:prstGeom>
            <a:noFill/>
          </p:spPr>
          <p:txBody>
            <a:bodyPr wrap="square" rtlCol="0">
              <a:spAutoFit/>
            </a:bodyPr>
            <a:lstStyle/>
            <a:p>
              <a:pPr algn="ctr"/>
              <a:r>
                <a:rPr lang="en-US" b="1" dirty="0"/>
                <a:t>12</a:t>
              </a:r>
              <a:endParaRPr lang="en-US" b="1" baseline="-25000" dirty="0"/>
            </a:p>
          </p:txBody>
        </p:sp>
        <p:sp>
          <p:nvSpPr>
            <p:cNvPr id="92" name="TextBox 91">
              <a:extLst>
                <a:ext uri="{FF2B5EF4-FFF2-40B4-BE49-F238E27FC236}">
                  <a16:creationId xmlns:a16="http://schemas.microsoft.com/office/drawing/2014/main" id="{E6EEB783-D655-D749-8D64-195152046621}"/>
                </a:ext>
              </a:extLst>
            </p:cNvPr>
            <p:cNvSpPr txBox="1"/>
            <p:nvPr/>
          </p:nvSpPr>
          <p:spPr>
            <a:xfrm>
              <a:off x="6773503" y="5687568"/>
              <a:ext cx="467493" cy="369332"/>
            </a:xfrm>
            <a:prstGeom prst="rect">
              <a:avLst/>
            </a:prstGeom>
            <a:noFill/>
          </p:spPr>
          <p:txBody>
            <a:bodyPr wrap="square" rtlCol="0">
              <a:spAutoFit/>
            </a:bodyPr>
            <a:lstStyle/>
            <a:p>
              <a:pPr algn="ctr"/>
              <a:r>
                <a:rPr lang="en-US" b="1" dirty="0"/>
                <a:t>10</a:t>
              </a:r>
              <a:endParaRPr lang="en-US" b="1" baseline="-25000" dirty="0"/>
            </a:p>
          </p:txBody>
        </p:sp>
        <p:sp>
          <p:nvSpPr>
            <p:cNvPr id="94" name="TextBox 93">
              <a:extLst>
                <a:ext uri="{FF2B5EF4-FFF2-40B4-BE49-F238E27FC236}">
                  <a16:creationId xmlns:a16="http://schemas.microsoft.com/office/drawing/2014/main" id="{E52887F9-C04A-C243-857D-655DCE8F48B8}"/>
                </a:ext>
              </a:extLst>
            </p:cNvPr>
            <p:cNvSpPr txBox="1"/>
            <p:nvPr/>
          </p:nvSpPr>
          <p:spPr>
            <a:xfrm>
              <a:off x="7967399" y="5687568"/>
              <a:ext cx="467493" cy="369332"/>
            </a:xfrm>
            <a:prstGeom prst="rect">
              <a:avLst/>
            </a:prstGeom>
            <a:noFill/>
          </p:spPr>
          <p:txBody>
            <a:bodyPr wrap="square" rtlCol="0">
              <a:spAutoFit/>
            </a:bodyPr>
            <a:lstStyle/>
            <a:p>
              <a:pPr algn="ctr"/>
              <a:r>
                <a:rPr lang="en-US" b="1" dirty="0"/>
                <a:t>30</a:t>
              </a:r>
              <a:endParaRPr lang="en-US" b="1" baseline="-25000" dirty="0"/>
            </a:p>
          </p:txBody>
        </p:sp>
        <p:sp>
          <p:nvSpPr>
            <p:cNvPr id="95" name="TextBox 94">
              <a:extLst>
                <a:ext uri="{FF2B5EF4-FFF2-40B4-BE49-F238E27FC236}">
                  <a16:creationId xmlns:a16="http://schemas.microsoft.com/office/drawing/2014/main" id="{41D0A57E-819C-3340-8CE8-660A7413DB9B}"/>
                </a:ext>
              </a:extLst>
            </p:cNvPr>
            <p:cNvSpPr txBox="1"/>
            <p:nvPr/>
          </p:nvSpPr>
          <p:spPr>
            <a:xfrm>
              <a:off x="5002679" y="5687568"/>
              <a:ext cx="467493" cy="369332"/>
            </a:xfrm>
            <a:prstGeom prst="rect">
              <a:avLst/>
            </a:prstGeom>
            <a:noFill/>
          </p:spPr>
          <p:txBody>
            <a:bodyPr wrap="square" rtlCol="0">
              <a:spAutoFit/>
            </a:bodyPr>
            <a:lstStyle/>
            <a:p>
              <a:pPr algn="ctr"/>
              <a:r>
                <a:rPr lang="en-US" b="1" dirty="0"/>
                <a:t>+</a:t>
              </a:r>
              <a:endParaRPr lang="en-US" b="1" baseline="-25000" dirty="0"/>
            </a:p>
          </p:txBody>
        </p:sp>
        <p:sp>
          <p:nvSpPr>
            <p:cNvPr id="96" name="TextBox 95">
              <a:extLst>
                <a:ext uri="{FF2B5EF4-FFF2-40B4-BE49-F238E27FC236}">
                  <a16:creationId xmlns:a16="http://schemas.microsoft.com/office/drawing/2014/main" id="{227CF87A-C1FE-0B46-984C-FA7B336751EE}"/>
                </a:ext>
              </a:extLst>
            </p:cNvPr>
            <p:cNvSpPr txBox="1"/>
            <p:nvPr/>
          </p:nvSpPr>
          <p:spPr>
            <a:xfrm>
              <a:off x="6191593" y="5687568"/>
              <a:ext cx="467493" cy="369332"/>
            </a:xfrm>
            <a:prstGeom prst="rect">
              <a:avLst/>
            </a:prstGeom>
            <a:noFill/>
          </p:spPr>
          <p:txBody>
            <a:bodyPr wrap="square" rtlCol="0">
              <a:spAutoFit/>
            </a:bodyPr>
            <a:lstStyle/>
            <a:p>
              <a:pPr algn="ctr"/>
              <a:r>
                <a:rPr lang="en-US" b="1" dirty="0"/>
                <a:t>+</a:t>
              </a:r>
              <a:endParaRPr lang="en-US" b="1" baseline="-25000" dirty="0"/>
            </a:p>
          </p:txBody>
        </p:sp>
        <p:sp>
          <p:nvSpPr>
            <p:cNvPr id="98" name="TextBox 97">
              <a:extLst>
                <a:ext uri="{FF2B5EF4-FFF2-40B4-BE49-F238E27FC236}">
                  <a16:creationId xmlns:a16="http://schemas.microsoft.com/office/drawing/2014/main" id="{BF8B3019-0AF3-584F-B359-442D824138B3}"/>
                </a:ext>
              </a:extLst>
            </p:cNvPr>
            <p:cNvSpPr txBox="1"/>
            <p:nvPr/>
          </p:nvSpPr>
          <p:spPr>
            <a:xfrm>
              <a:off x="7377524" y="5687568"/>
              <a:ext cx="467493" cy="369332"/>
            </a:xfrm>
            <a:prstGeom prst="rect">
              <a:avLst/>
            </a:prstGeom>
            <a:noFill/>
          </p:spPr>
          <p:txBody>
            <a:bodyPr wrap="square" rtlCol="0">
              <a:spAutoFit/>
            </a:bodyPr>
            <a:lstStyle/>
            <a:p>
              <a:pPr algn="ctr"/>
              <a:r>
                <a:rPr lang="en-US" b="1" dirty="0"/>
                <a:t>=</a:t>
              </a:r>
              <a:endParaRPr lang="en-US" b="1" baseline="-25000" dirty="0"/>
            </a:p>
          </p:txBody>
        </p:sp>
        <p:cxnSp>
          <p:nvCxnSpPr>
            <p:cNvPr id="99" name="Straight Connector 98">
              <a:extLst>
                <a:ext uri="{FF2B5EF4-FFF2-40B4-BE49-F238E27FC236}">
                  <a16:creationId xmlns:a16="http://schemas.microsoft.com/office/drawing/2014/main" id="{BB5F771A-0BC4-A549-BF16-D5A9FF4C9270}"/>
                </a:ext>
              </a:extLst>
            </p:cNvPr>
            <p:cNvCxnSpPr/>
            <p:nvPr/>
          </p:nvCxnSpPr>
          <p:spPr>
            <a:xfrm>
              <a:off x="4404660" y="5450541"/>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68C0BC5A-364D-A241-A251-93FE84BC8965}"/>
                </a:ext>
              </a:extLst>
            </p:cNvPr>
            <p:cNvCxnSpPr/>
            <p:nvPr/>
          </p:nvCxnSpPr>
          <p:spPr>
            <a:xfrm>
              <a:off x="5590988" y="5447559"/>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5AC8DE9-F477-4F46-BF00-8A81104E2FDB}"/>
                </a:ext>
              </a:extLst>
            </p:cNvPr>
            <p:cNvCxnSpPr/>
            <p:nvPr/>
          </p:nvCxnSpPr>
          <p:spPr>
            <a:xfrm>
              <a:off x="6771342" y="5444573"/>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7F0A061-1256-D24F-BECD-9EA649A51DC0}"/>
                </a:ext>
              </a:extLst>
            </p:cNvPr>
            <p:cNvCxnSpPr/>
            <p:nvPr/>
          </p:nvCxnSpPr>
          <p:spPr>
            <a:xfrm>
              <a:off x="7969619" y="5441589"/>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2" name="Content Placeholder 2"/>
          <p:cNvSpPr>
            <a:spLocks noGrp="1"/>
          </p:cNvSpPr>
          <p:nvPr>
            <p:ph idx="4294967295"/>
          </p:nvPr>
        </p:nvSpPr>
        <p:spPr>
          <a:xfrm>
            <a:off x="8902385" y="5541818"/>
            <a:ext cx="3154680" cy="699654"/>
          </a:xfrm>
          <a:prstGeom prst="rect">
            <a:avLst/>
          </a:prstGeom>
          <a:solidFill>
            <a:schemeClr val="accent1">
              <a:lumMod val="40000"/>
              <a:lumOff val="60000"/>
            </a:schemeClr>
          </a:solidFill>
          <a:ln w="12700">
            <a:solidFill>
              <a:schemeClr val="tx1"/>
            </a:solidFill>
          </a:ln>
        </p:spPr>
        <p:txBody>
          <a:bodyPr lIns="182880" anchor="ctr" anchorCtr="0"/>
          <a:lstStyle/>
          <a:p>
            <a:pPr marL="0" indent="0">
              <a:spcBef>
                <a:spcPts val="600"/>
              </a:spcBef>
              <a:buNone/>
            </a:pPr>
            <a:r>
              <a:rPr lang="en-US" sz="1600" dirty="0">
                <a:solidFill>
                  <a:schemeClr val="tx1"/>
                </a:solidFill>
                <a:cs typeface="Arial"/>
              </a:rPr>
              <a:t>Everyone learns correct </a:t>
            </a:r>
            <a:br>
              <a:rPr lang="en-US" sz="1600" dirty="0">
                <a:solidFill>
                  <a:schemeClr val="tx1"/>
                </a:solidFill>
                <a:cs typeface="Arial"/>
              </a:rPr>
            </a:br>
            <a:r>
              <a:rPr lang="en-US" sz="1600" dirty="0">
                <a:solidFill>
                  <a:schemeClr val="tx1"/>
                </a:solidFill>
                <a:cs typeface="Arial"/>
              </a:rPr>
              <a:t>result of computation</a:t>
            </a:r>
          </a:p>
        </p:txBody>
      </p:sp>
    </p:spTree>
    <p:extLst>
      <p:ext uri="{BB962C8B-B14F-4D97-AF65-F5344CB8AC3E}">
        <p14:creationId xmlns:p14="http://schemas.microsoft.com/office/powerpoint/2010/main" val="20508319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(1)</a:t>
            </a:r>
            <a:endParaRPr lang="en-US" dirty="0"/>
          </a:p>
        </p:txBody>
      </p:sp>
      <p:sp>
        <p:nvSpPr>
          <p:cNvPr id="68" name="Pentagon 67">
            <a:extLst>
              <a:ext uri="{FF2B5EF4-FFF2-40B4-BE49-F238E27FC236}">
                <a16:creationId xmlns:a16="http://schemas.microsoft.com/office/drawing/2014/main" id="{95EA86D2-9AF7-8749-9255-B5324A19FB95}"/>
              </a:ext>
            </a:extLst>
          </p:cNvPr>
          <p:cNvSpPr/>
          <p:nvPr/>
        </p:nvSpPr>
        <p:spPr>
          <a:xfrm>
            <a:off x="1594445" y="1339327"/>
            <a:ext cx="3108960" cy="566928"/>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Secret-Share Inputs</a:t>
            </a:r>
          </a:p>
        </p:txBody>
      </p:sp>
      <p:sp>
        <p:nvSpPr>
          <p:cNvPr id="69" name="Pentagon 68">
            <a:extLst>
              <a:ext uri="{FF2B5EF4-FFF2-40B4-BE49-F238E27FC236}">
                <a16:creationId xmlns:a16="http://schemas.microsoft.com/office/drawing/2014/main" id="{0784356B-87DB-AC4C-9372-7F704CB21F2C}"/>
              </a:ext>
            </a:extLst>
          </p:cNvPr>
          <p:cNvSpPr/>
          <p:nvPr/>
        </p:nvSpPr>
        <p:spPr>
          <a:xfrm>
            <a:off x="4799776"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Compute on Shares</a:t>
            </a:r>
          </a:p>
        </p:txBody>
      </p:sp>
      <p:sp>
        <p:nvSpPr>
          <p:cNvPr id="70" name="Pentagon 69">
            <a:extLst>
              <a:ext uri="{FF2B5EF4-FFF2-40B4-BE49-F238E27FC236}">
                <a16:creationId xmlns:a16="http://schemas.microsoft.com/office/drawing/2014/main" id="{0E8C113B-BB84-F446-80DE-4AA25C571C41}"/>
              </a:ext>
            </a:extLst>
          </p:cNvPr>
          <p:cNvSpPr/>
          <p:nvPr/>
        </p:nvSpPr>
        <p:spPr>
          <a:xfrm>
            <a:off x="8007165"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Open Output Shares</a:t>
            </a:r>
          </a:p>
        </p:txBody>
      </p:sp>
      <p:grpSp>
        <p:nvGrpSpPr>
          <p:cNvPr id="4" name="Group 3">
            <a:extLst>
              <a:ext uri="{FF2B5EF4-FFF2-40B4-BE49-F238E27FC236}">
                <a16:creationId xmlns:a16="http://schemas.microsoft.com/office/drawing/2014/main" id="{87193251-A760-2248-9D1F-37A24A695365}"/>
              </a:ext>
            </a:extLst>
          </p:cNvPr>
          <p:cNvGrpSpPr/>
          <p:nvPr/>
        </p:nvGrpSpPr>
        <p:grpSpPr>
          <a:xfrm>
            <a:off x="1757252" y="2341855"/>
            <a:ext cx="9419940" cy="646331"/>
            <a:chOff x="1757252" y="2341855"/>
            <a:chExt cx="9419940" cy="646331"/>
          </a:xfrm>
        </p:grpSpPr>
        <p:sp>
          <p:nvSpPr>
            <p:cNvPr id="63" name="TextBox 62"/>
            <p:cNvSpPr txBox="1"/>
            <p:nvPr/>
          </p:nvSpPr>
          <p:spPr>
            <a:xfrm>
              <a:off x="1757252" y="2341855"/>
              <a:ext cx="2044886" cy="646331"/>
            </a:xfrm>
            <a:prstGeom prst="rect">
              <a:avLst/>
            </a:prstGeom>
            <a:noFill/>
          </p:spPr>
          <p:txBody>
            <a:bodyPr wrap="square" rtlCol="0">
              <a:spAutoFit/>
            </a:bodyPr>
            <a:lstStyle/>
            <a:p>
              <a:pPr algn="ctr"/>
              <a:r>
                <a:rPr lang="en-US" b="1" dirty="0"/>
                <a:t>Inputs:</a:t>
              </a:r>
            </a:p>
            <a:p>
              <a:pPr algn="ctr"/>
              <a:r>
                <a:rPr lang="en-US" b="1" dirty="0"/>
                <a:t>Monthly Salaries</a:t>
              </a:r>
            </a:p>
          </p:txBody>
        </p:sp>
        <p:sp>
          <p:nvSpPr>
            <p:cNvPr id="64" name="TextBox 63"/>
            <p:cNvSpPr txBox="1"/>
            <p:nvPr/>
          </p:nvSpPr>
          <p:spPr>
            <a:xfrm>
              <a:off x="9033907" y="2341855"/>
              <a:ext cx="2143285" cy="646331"/>
            </a:xfrm>
            <a:prstGeom prst="rect">
              <a:avLst/>
            </a:prstGeom>
            <a:noFill/>
          </p:spPr>
          <p:txBody>
            <a:bodyPr wrap="square" rtlCol="0">
              <a:spAutoFit/>
            </a:bodyPr>
            <a:lstStyle/>
            <a:p>
              <a:pPr algn="ctr"/>
              <a:r>
                <a:rPr lang="en-US" b="1" dirty="0"/>
                <a:t>Output:</a:t>
              </a:r>
              <a:br>
                <a:rPr lang="en-US" b="1" dirty="0"/>
              </a:br>
              <a:r>
                <a:rPr lang="en-US" b="1" dirty="0"/>
                <a:t>Sum of Salaries</a:t>
              </a:r>
            </a:p>
          </p:txBody>
        </p:sp>
        <p:sp>
          <p:nvSpPr>
            <p:cNvPr id="73" name="TextBox 72"/>
            <p:cNvSpPr txBox="1"/>
            <p:nvPr/>
          </p:nvSpPr>
          <p:spPr>
            <a:xfrm>
              <a:off x="5395580" y="2341855"/>
              <a:ext cx="2044886" cy="646331"/>
            </a:xfrm>
            <a:prstGeom prst="rect">
              <a:avLst/>
            </a:prstGeom>
            <a:noFill/>
          </p:spPr>
          <p:txBody>
            <a:bodyPr wrap="square" rtlCol="0">
              <a:spAutoFit/>
            </a:bodyPr>
            <a:lstStyle/>
            <a:p>
              <a:pPr algn="ctr"/>
              <a:r>
                <a:rPr lang="en-US" b="1" dirty="0"/>
                <a:t>Secret Shares</a:t>
              </a:r>
              <a:br>
                <a:rPr lang="en-US" b="1" dirty="0"/>
              </a:br>
              <a:r>
                <a:rPr lang="en-US" b="1" dirty="0"/>
                <a:t>(mod 100)</a:t>
              </a:r>
            </a:p>
          </p:txBody>
        </p:sp>
      </p:grpSp>
      <p:grpSp>
        <p:nvGrpSpPr>
          <p:cNvPr id="3" name="Group 2">
            <a:extLst>
              <a:ext uri="{FF2B5EF4-FFF2-40B4-BE49-F238E27FC236}">
                <a16:creationId xmlns:a16="http://schemas.microsoft.com/office/drawing/2014/main" id="{AA1C9B47-6268-DE4E-9AD5-20A50863149E}"/>
              </a:ext>
            </a:extLst>
          </p:cNvPr>
          <p:cNvGrpSpPr/>
          <p:nvPr/>
        </p:nvGrpSpPr>
        <p:grpSpPr>
          <a:xfrm>
            <a:off x="331263" y="3004006"/>
            <a:ext cx="2980653" cy="2334059"/>
            <a:chOff x="331263" y="3004006"/>
            <a:chExt cx="2980653" cy="2334059"/>
          </a:xfrm>
        </p:grpSpPr>
        <p:sp>
          <p:nvSpPr>
            <p:cNvPr id="22" name="TextBox 21"/>
            <p:cNvSpPr txBox="1"/>
            <p:nvPr/>
          </p:nvSpPr>
          <p:spPr>
            <a:xfrm>
              <a:off x="331263" y="3197844"/>
              <a:ext cx="1034167" cy="369332"/>
            </a:xfrm>
            <a:prstGeom prst="rect">
              <a:avLst/>
            </a:prstGeom>
            <a:noFill/>
          </p:spPr>
          <p:txBody>
            <a:bodyPr wrap="square" rtlCol="0">
              <a:spAutoFit/>
            </a:bodyPr>
            <a:lstStyle/>
            <a:p>
              <a:pPr algn="ctr"/>
              <a:r>
                <a:rPr lang="en-US" b="1" dirty="0"/>
                <a:t>Alice</a:t>
              </a:r>
            </a:p>
          </p:txBody>
        </p:sp>
        <p:pic>
          <p:nvPicPr>
            <p:cNvPr id="74" name="Picture 73" title="Alice icon">
              <a:extLst>
                <a:ext uri="{FF2B5EF4-FFF2-40B4-BE49-F238E27FC236}">
                  <a16:creationId xmlns:a16="http://schemas.microsoft.com/office/drawing/2014/main" id="{AE322A96-CE17-D646-A7F5-511FB2FD408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486102" y="3107179"/>
              <a:ext cx="441484" cy="548640"/>
            </a:xfrm>
            <a:prstGeom prst="rect">
              <a:avLst/>
            </a:prstGeom>
          </p:spPr>
        </p:pic>
        <p:sp>
          <p:nvSpPr>
            <p:cNvPr id="56" name="Rectangle 55" descr="Green box highlighting Alice"/>
            <p:cNvSpPr/>
            <p:nvPr/>
          </p:nvSpPr>
          <p:spPr>
            <a:xfrm>
              <a:off x="411061" y="3004006"/>
              <a:ext cx="1680770" cy="749830"/>
            </a:xfrm>
            <a:prstGeom prst="rect">
              <a:avLst/>
            </a:prstGeom>
            <a:noFill/>
            <a:ln w="508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3" name="TextBox 12"/>
            <p:cNvSpPr txBox="1"/>
            <p:nvPr/>
          </p:nvSpPr>
          <p:spPr>
            <a:xfrm>
              <a:off x="2395647" y="3197844"/>
              <a:ext cx="768096" cy="369332"/>
            </a:xfrm>
            <a:prstGeom prst="rect">
              <a:avLst/>
            </a:prstGeom>
            <a:noFill/>
          </p:spPr>
          <p:txBody>
            <a:bodyPr wrap="square" rtlCol="0">
              <a:spAutoFit/>
            </a:bodyPr>
            <a:lstStyle/>
            <a:p>
              <a:pPr algn="ctr"/>
              <a:r>
                <a:rPr lang="en-US" b="1" dirty="0"/>
                <a:t>$8K</a:t>
              </a:r>
            </a:p>
          </p:txBody>
        </p:sp>
        <p:sp>
          <p:nvSpPr>
            <p:cNvPr id="23" name="TextBox 22"/>
            <p:cNvSpPr txBox="1"/>
            <p:nvPr/>
          </p:nvSpPr>
          <p:spPr>
            <a:xfrm>
              <a:off x="331263" y="4025250"/>
              <a:ext cx="1034167" cy="369332"/>
            </a:xfrm>
            <a:prstGeom prst="rect">
              <a:avLst/>
            </a:prstGeom>
            <a:noFill/>
          </p:spPr>
          <p:txBody>
            <a:bodyPr wrap="square" rtlCol="0">
              <a:spAutoFit/>
            </a:bodyPr>
            <a:lstStyle/>
            <a:p>
              <a:pPr algn="ctr"/>
              <a:r>
                <a:rPr lang="en-US" b="1" dirty="0"/>
                <a:t>Bob</a:t>
              </a:r>
            </a:p>
          </p:txBody>
        </p:sp>
        <p:pic>
          <p:nvPicPr>
            <p:cNvPr id="12" name="Picture 11" title="Bob icon"/>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376190" y="3885498"/>
              <a:ext cx="661309" cy="648837"/>
            </a:xfrm>
            <a:prstGeom prst="rect">
              <a:avLst/>
            </a:prstGeom>
          </p:spPr>
        </p:pic>
        <p:sp>
          <p:nvSpPr>
            <p:cNvPr id="14" name="TextBox 13"/>
            <p:cNvSpPr txBox="1"/>
            <p:nvPr/>
          </p:nvSpPr>
          <p:spPr>
            <a:xfrm>
              <a:off x="2395931" y="4025250"/>
              <a:ext cx="767529" cy="369332"/>
            </a:xfrm>
            <a:prstGeom prst="rect">
              <a:avLst/>
            </a:prstGeom>
            <a:noFill/>
          </p:spPr>
          <p:txBody>
            <a:bodyPr wrap="square" rtlCol="0">
              <a:spAutoFit/>
            </a:bodyPr>
            <a:lstStyle/>
            <a:p>
              <a:pPr algn="ctr"/>
              <a:r>
                <a:rPr lang="en-US" b="1" dirty="0"/>
                <a:t>?</a:t>
              </a:r>
            </a:p>
          </p:txBody>
        </p:sp>
        <p:sp>
          <p:nvSpPr>
            <p:cNvPr id="31" name="TextBox 30"/>
            <p:cNvSpPr txBox="1"/>
            <p:nvPr/>
          </p:nvSpPr>
          <p:spPr>
            <a:xfrm>
              <a:off x="331263" y="4865363"/>
              <a:ext cx="1034167" cy="369332"/>
            </a:xfrm>
            <a:prstGeom prst="rect">
              <a:avLst/>
            </a:prstGeom>
            <a:noFill/>
          </p:spPr>
          <p:txBody>
            <a:bodyPr wrap="square" rtlCol="0">
              <a:spAutoFit/>
            </a:bodyPr>
            <a:lstStyle/>
            <a:p>
              <a:pPr algn="ctr"/>
              <a:r>
                <a:rPr lang="en-US" b="1" dirty="0"/>
                <a:t>Charlie</a:t>
              </a:r>
            </a:p>
          </p:txBody>
        </p:sp>
        <p:pic>
          <p:nvPicPr>
            <p:cNvPr id="16" name="Picture 15" title="Charlie icon">
              <a:extLst>
                <a:ext uri="{FF2B5EF4-FFF2-40B4-BE49-F238E27FC236}">
                  <a16:creationId xmlns:a16="http://schemas.microsoft.com/office/drawing/2014/main" id="{61755E4B-4C66-324D-866E-FEBC6CE629C7}"/>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1382517" y="4761993"/>
              <a:ext cx="648654" cy="576072"/>
            </a:xfrm>
            <a:prstGeom prst="rect">
              <a:avLst/>
            </a:prstGeom>
          </p:spPr>
        </p:pic>
        <p:sp>
          <p:nvSpPr>
            <p:cNvPr id="15" name="TextBox 14"/>
            <p:cNvSpPr txBox="1"/>
            <p:nvPr/>
          </p:nvSpPr>
          <p:spPr>
            <a:xfrm>
              <a:off x="2247472" y="4857344"/>
              <a:ext cx="1064444" cy="369332"/>
            </a:xfrm>
            <a:prstGeom prst="rect">
              <a:avLst/>
            </a:prstGeom>
            <a:noFill/>
          </p:spPr>
          <p:txBody>
            <a:bodyPr wrap="square" rtlCol="0">
              <a:spAutoFit/>
            </a:bodyPr>
            <a:lstStyle/>
            <a:p>
              <a:pPr algn="ctr"/>
              <a:r>
                <a:rPr lang="en-US" b="1" dirty="0"/>
                <a:t>?</a:t>
              </a:r>
            </a:p>
          </p:txBody>
        </p:sp>
      </p:grpSp>
      <p:grpSp>
        <p:nvGrpSpPr>
          <p:cNvPr id="8" name="Group 7"/>
          <p:cNvGrpSpPr/>
          <p:nvPr/>
        </p:nvGrpSpPr>
        <p:grpSpPr>
          <a:xfrm>
            <a:off x="3163743" y="3197844"/>
            <a:ext cx="1718145" cy="2036851"/>
            <a:chOff x="3163743" y="3197844"/>
            <a:chExt cx="1718145" cy="2036851"/>
          </a:xfrm>
        </p:grpSpPr>
        <p:sp>
          <p:nvSpPr>
            <p:cNvPr id="35" name="TextBox 34"/>
            <p:cNvSpPr txBox="1"/>
            <p:nvPr/>
          </p:nvSpPr>
          <p:spPr>
            <a:xfrm>
              <a:off x="4414395"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6</a:t>
              </a:r>
              <a:endParaRPr lang="en-US" b="1" baseline="-25000" dirty="0">
                <a:solidFill>
                  <a:schemeClr val="accent4">
                    <a:lumMod val="60000"/>
                    <a:lumOff val="40000"/>
                  </a:schemeClr>
                </a:solidFill>
              </a:endParaRPr>
            </a:p>
          </p:txBody>
        </p:sp>
        <p:sp>
          <p:nvSpPr>
            <p:cNvPr id="36" name="TextBox 35"/>
            <p:cNvSpPr txBox="1"/>
            <p:nvPr/>
          </p:nvSpPr>
          <p:spPr>
            <a:xfrm>
              <a:off x="4414395" y="4865363"/>
              <a:ext cx="467493" cy="369332"/>
            </a:xfrm>
            <a:prstGeom prst="rect">
              <a:avLst/>
            </a:prstGeom>
            <a:noFill/>
          </p:spPr>
          <p:txBody>
            <a:bodyPr wrap="square" rtlCol="0">
              <a:spAutoFit/>
            </a:bodyPr>
            <a:lstStyle/>
            <a:p>
              <a:pPr algn="ctr"/>
              <a:r>
                <a:rPr lang="en-US" b="1" dirty="0">
                  <a:solidFill>
                    <a:srgbClr val="C00000"/>
                  </a:solidFill>
                </a:rPr>
                <a:t>86</a:t>
              </a:r>
              <a:endParaRPr lang="en-US" b="1" baseline="-25000" dirty="0">
                <a:solidFill>
                  <a:srgbClr val="C00000"/>
                </a:solidFill>
              </a:endParaRPr>
            </a:p>
          </p:txBody>
        </p:sp>
        <p:sp>
          <p:nvSpPr>
            <p:cNvPr id="32" name="TextBox 31"/>
            <p:cNvSpPr txBox="1"/>
            <p:nvPr/>
          </p:nvSpPr>
          <p:spPr>
            <a:xfrm>
              <a:off x="4414395" y="3197844"/>
              <a:ext cx="467493" cy="369332"/>
            </a:xfrm>
            <a:prstGeom prst="rect">
              <a:avLst/>
            </a:prstGeom>
            <a:noFill/>
          </p:spPr>
          <p:txBody>
            <a:bodyPr wrap="square" rtlCol="0">
              <a:spAutoFit/>
            </a:bodyPr>
            <a:lstStyle/>
            <a:p>
              <a:pPr algn="ctr"/>
              <a:r>
                <a:rPr lang="en-US" b="1" dirty="0">
                  <a:solidFill>
                    <a:srgbClr val="00B050"/>
                  </a:solidFill>
                </a:rPr>
                <a:t>16</a:t>
              </a:r>
              <a:endParaRPr lang="en-US" b="1" baseline="-25000" dirty="0">
                <a:solidFill>
                  <a:srgbClr val="00B050"/>
                </a:solidFill>
              </a:endParaRPr>
            </a:p>
          </p:txBody>
        </p:sp>
        <p:cxnSp>
          <p:nvCxnSpPr>
            <p:cNvPr id="60" name="Straight Arrow Connector 59" title="Arrow from Alice's input 8 to her share 16"/>
            <p:cNvCxnSpPr/>
            <p:nvPr/>
          </p:nvCxnSpPr>
          <p:spPr>
            <a:xfrm>
              <a:off x="3163743" y="3382510"/>
              <a:ext cx="125065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title="Arrow from Alice's input 8 to Bob's share 6"/>
            <p:cNvCxnSpPr/>
            <p:nvPr/>
          </p:nvCxnSpPr>
          <p:spPr>
            <a:xfrm>
              <a:off x="3163743" y="3382510"/>
              <a:ext cx="1250652" cy="82740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title="Arrow from Alice's input 8 to Charlie's share 86"/>
            <p:cNvCxnSpPr/>
            <p:nvPr/>
          </p:nvCxnSpPr>
          <p:spPr>
            <a:xfrm>
              <a:off x="3163743" y="3382510"/>
              <a:ext cx="1250652" cy="166751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5004172" y="3185287"/>
            <a:ext cx="3430720" cy="2054705"/>
            <a:chOff x="5004172" y="3185287"/>
            <a:chExt cx="3430720" cy="2054705"/>
          </a:xfrm>
        </p:grpSpPr>
        <p:sp>
          <p:nvSpPr>
            <p:cNvPr id="37" name="TextBox 36"/>
            <p:cNvSpPr txBox="1"/>
            <p:nvPr/>
          </p:nvSpPr>
          <p:spPr>
            <a:xfrm>
              <a:off x="5593949"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38" name="TextBox 37"/>
            <p:cNvSpPr txBox="1"/>
            <p:nvPr/>
          </p:nvSpPr>
          <p:spPr>
            <a:xfrm>
              <a:off x="5593949" y="4865363"/>
              <a:ext cx="467493" cy="369332"/>
            </a:xfrm>
            <a:prstGeom prst="rect">
              <a:avLst/>
            </a:prstGeom>
            <a:noFill/>
          </p:spPr>
          <p:txBody>
            <a:bodyPr wrap="square" rtlCol="0">
              <a:spAutoFit/>
            </a:bodyPr>
            <a:lstStyle/>
            <a:p>
              <a:pPr algn="ctr"/>
              <a:r>
                <a:rPr lang="en-US" b="1" dirty="0">
                  <a:solidFill>
                    <a:srgbClr val="C00000"/>
                  </a:solidFill>
                </a:rPr>
                <a:t>?</a:t>
              </a:r>
              <a:endParaRPr lang="en-US" b="1" baseline="-25000" dirty="0">
                <a:solidFill>
                  <a:srgbClr val="C00000"/>
                </a:solidFill>
              </a:endParaRPr>
            </a:p>
          </p:txBody>
        </p:sp>
        <p:sp>
          <p:nvSpPr>
            <p:cNvPr id="33" name="TextBox 32"/>
            <p:cNvSpPr txBox="1"/>
            <p:nvPr/>
          </p:nvSpPr>
          <p:spPr>
            <a:xfrm>
              <a:off x="5593949" y="3197844"/>
              <a:ext cx="467493" cy="369332"/>
            </a:xfrm>
            <a:prstGeom prst="rect">
              <a:avLst/>
            </a:prstGeom>
            <a:noFill/>
          </p:spPr>
          <p:txBody>
            <a:bodyPr wrap="square" rtlCol="0">
              <a:spAutoFit/>
            </a:bodyPr>
            <a:lstStyle/>
            <a:p>
              <a:pPr algn="ctr"/>
              <a:r>
                <a:rPr lang="en-US" b="1" dirty="0">
                  <a:solidFill>
                    <a:srgbClr val="00B050"/>
                  </a:solidFill>
                </a:rPr>
                <a:t>59</a:t>
              </a:r>
              <a:endParaRPr lang="en-US" b="1" baseline="-25000" dirty="0">
                <a:solidFill>
                  <a:srgbClr val="00B050"/>
                </a:solidFill>
              </a:endParaRPr>
            </a:p>
          </p:txBody>
        </p:sp>
        <p:sp>
          <p:nvSpPr>
            <p:cNvPr id="39" name="TextBox 38"/>
            <p:cNvSpPr txBox="1"/>
            <p:nvPr/>
          </p:nvSpPr>
          <p:spPr>
            <a:xfrm>
              <a:off x="6773503" y="4024194"/>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40" name="TextBox 39"/>
            <p:cNvSpPr txBox="1"/>
            <p:nvPr/>
          </p:nvSpPr>
          <p:spPr>
            <a:xfrm>
              <a:off x="6773503" y="4865363"/>
              <a:ext cx="467493" cy="369332"/>
            </a:xfrm>
            <a:prstGeom prst="rect">
              <a:avLst/>
            </a:prstGeom>
            <a:noFill/>
          </p:spPr>
          <p:txBody>
            <a:bodyPr wrap="square" rtlCol="0">
              <a:spAutoFit/>
            </a:bodyPr>
            <a:lstStyle/>
            <a:p>
              <a:pPr algn="ctr"/>
              <a:r>
                <a:rPr lang="en-US" b="1" dirty="0">
                  <a:solidFill>
                    <a:srgbClr val="C00000"/>
                  </a:solidFill>
                </a:rPr>
                <a:t>?</a:t>
              </a:r>
              <a:endParaRPr lang="en-US" b="1" baseline="-25000" dirty="0">
                <a:solidFill>
                  <a:srgbClr val="C00000"/>
                </a:solidFill>
              </a:endParaRPr>
            </a:p>
          </p:txBody>
        </p:sp>
        <p:sp>
          <p:nvSpPr>
            <p:cNvPr id="34" name="TextBox 33"/>
            <p:cNvSpPr txBox="1"/>
            <p:nvPr/>
          </p:nvSpPr>
          <p:spPr>
            <a:xfrm>
              <a:off x="6773503" y="3197844"/>
              <a:ext cx="467493" cy="369332"/>
            </a:xfrm>
            <a:prstGeom prst="rect">
              <a:avLst/>
            </a:prstGeom>
            <a:noFill/>
          </p:spPr>
          <p:txBody>
            <a:bodyPr wrap="square" rtlCol="0">
              <a:spAutoFit/>
            </a:bodyPr>
            <a:lstStyle/>
            <a:p>
              <a:pPr algn="ctr"/>
              <a:r>
                <a:rPr lang="en-US" b="1" dirty="0">
                  <a:solidFill>
                    <a:srgbClr val="00B050"/>
                  </a:solidFill>
                </a:rPr>
                <a:t>22</a:t>
              </a:r>
              <a:endParaRPr lang="en-US" b="1" baseline="-25000" dirty="0">
                <a:solidFill>
                  <a:srgbClr val="00B050"/>
                </a:solidFill>
              </a:endParaRPr>
            </a:p>
          </p:txBody>
        </p:sp>
        <p:sp>
          <p:nvSpPr>
            <p:cNvPr id="65" name="TextBox 64"/>
            <p:cNvSpPr txBox="1"/>
            <p:nvPr/>
          </p:nvSpPr>
          <p:spPr>
            <a:xfrm>
              <a:off x="7967399" y="4020605"/>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28</a:t>
              </a:r>
              <a:endParaRPr lang="en-US" b="1" baseline="-25000" dirty="0">
                <a:solidFill>
                  <a:schemeClr val="accent4">
                    <a:lumMod val="60000"/>
                    <a:lumOff val="40000"/>
                  </a:schemeClr>
                </a:solidFill>
              </a:endParaRPr>
            </a:p>
          </p:txBody>
        </p:sp>
        <p:sp>
          <p:nvSpPr>
            <p:cNvPr id="66" name="TextBox 65"/>
            <p:cNvSpPr txBox="1"/>
            <p:nvPr/>
          </p:nvSpPr>
          <p:spPr>
            <a:xfrm>
              <a:off x="7967399" y="4861774"/>
              <a:ext cx="467493" cy="369332"/>
            </a:xfrm>
            <a:prstGeom prst="rect">
              <a:avLst/>
            </a:prstGeom>
            <a:noFill/>
          </p:spPr>
          <p:txBody>
            <a:bodyPr wrap="square" rtlCol="0">
              <a:spAutoFit/>
            </a:bodyPr>
            <a:lstStyle/>
            <a:p>
              <a:pPr algn="ctr"/>
              <a:r>
                <a:rPr lang="en-US" b="1" dirty="0">
                  <a:solidFill>
                    <a:srgbClr val="C00000"/>
                  </a:solidFill>
                </a:rPr>
                <a:t>5</a:t>
              </a:r>
              <a:endParaRPr lang="en-US" b="1" baseline="-25000" dirty="0">
                <a:solidFill>
                  <a:srgbClr val="C00000"/>
                </a:solidFill>
              </a:endParaRPr>
            </a:p>
          </p:txBody>
        </p:sp>
        <p:sp>
          <p:nvSpPr>
            <p:cNvPr id="67" name="TextBox 66"/>
            <p:cNvSpPr txBox="1"/>
            <p:nvPr/>
          </p:nvSpPr>
          <p:spPr>
            <a:xfrm>
              <a:off x="7967399" y="3194255"/>
              <a:ext cx="467493" cy="369332"/>
            </a:xfrm>
            <a:prstGeom prst="rect">
              <a:avLst/>
            </a:prstGeom>
            <a:noFill/>
          </p:spPr>
          <p:txBody>
            <a:bodyPr wrap="square" rtlCol="0">
              <a:spAutoFit/>
            </a:bodyPr>
            <a:lstStyle/>
            <a:p>
              <a:pPr algn="ctr"/>
              <a:r>
                <a:rPr lang="en-US" b="1" dirty="0">
                  <a:solidFill>
                    <a:srgbClr val="00B050"/>
                  </a:solidFill>
                </a:rPr>
                <a:t>97</a:t>
              </a:r>
              <a:endParaRPr lang="en-US" b="1" baseline="-25000" dirty="0">
                <a:solidFill>
                  <a:srgbClr val="00B050"/>
                </a:solidFill>
              </a:endParaRPr>
            </a:p>
          </p:txBody>
        </p:sp>
        <p:sp>
          <p:nvSpPr>
            <p:cNvPr id="72" name="TextBox 71"/>
            <p:cNvSpPr txBox="1"/>
            <p:nvPr/>
          </p:nvSpPr>
          <p:spPr>
            <a:xfrm>
              <a:off x="5004172" y="3194255"/>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77" name="TextBox 76"/>
            <p:cNvSpPr txBox="1"/>
            <p:nvPr/>
          </p:nvSpPr>
          <p:spPr>
            <a:xfrm>
              <a:off x="5004172" y="402977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80" name="TextBox 79"/>
            <p:cNvSpPr txBox="1"/>
            <p:nvPr/>
          </p:nvSpPr>
          <p:spPr>
            <a:xfrm>
              <a:off x="5004172" y="4870660"/>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sp>
          <p:nvSpPr>
            <p:cNvPr id="75" name="TextBox 74"/>
            <p:cNvSpPr txBox="1"/>
            <p:nvPr/>
          </p:nvSpPr>
          <p:spPr>
            <a:xfrm>
              <a:off x="6183726" y="3185457"/>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78" name="TextBox 77"/>
            <p:cNvSpPr txBox="1"/>
            <p:nvPr/>
          </p:nvSpPr>
          <p:spPr>
            <a:xfrm>
              <a:off x="6183726" y="4020972"/>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81" name="TextBox 80"/>
            <p:cNvSpPr txBox="1"/>
            <p:nvPr/>
          </p:nvSpPr>
          <p:spPr>
            <a:xfrm>
              <a:off x="6183726" y="4861862"/>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sp>
          <p:nvSpPr>
            <p:cNvPr id="76" name="TextBox 75"/>
            <p:cNvSpPr txBox="1"/>
            <p:nvPr/>
          </p:nvSpPr>
          <p:spPr>
            <a:xfrm>
              <a:off x="7377620" y="3185287"/>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79" name="TextBox 78"/>
            <p:cNvSpPr txBox="1"/>
            <p:nvPr/>
          </p:nvSpPr>
          <p:spPr>
            <a:xfrm>
              <a:off x="7363280" y="4020802"/>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82" name="TextBox 81"/>
            <p:cNvSpPr txBox="1"/>
            <p:nvPr/>
          </p:nvSpPr>
          <p:spPr>
            <a:xfrm>
              <a:off x="7375826" y="4861692"/>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grpSp>
      <p:grpSp>
        <p:nvGrpSpPr>
          <p:cNvPr id="6" name="Group 5">
            <a:extLst>
              <a:ext uri="{FF2B5EF4-FFF2-40B4-BE49-F238E27FC236}">
                <a16:creationId xmlns:a16="http://schemas.microsoft.com/office/drawing/2014/main" id="{E5F08BBC-9B7D-FD46-BB21-486973AF9B2C}"/>
              </a:ext>
            </a:extLst>
          </p:cNvPr>
          <p:cNvGrpSpPr/>
          <p:nvPr/>
        </p:nvGrpSpPr>
        <p:grpSpPr>
          <a:xfrm>
            <a:off x="8442231" y="3379360"/>
            <a:ext cx="2052243" cy="1671265"/>
            <a:chOff x="8442231" y="3379360"/>
            <a:chExt cx="2052243" cy="1671265"/>
          </a:xfrm>
        </p:grpSpPr>
        <p:sp>
          <p:nvSpPr>
            <p:cNvPr id="21" name="TextBox 20"/>
            <p:cNvSpPr txBox="1"/>
            <p:nvPr/>
          </p:nvSpPr>
          <p:spPr>
            <a:xfrm>
              <a:off x="9716625" y="4024194"/>
              <a:ext cx="777849" cy="369332"/>
            </a:xfrm>
            <a:prstGeom prst="rect">
              <a:avLst/>
            </a:prstGeom>
            <a:noFill/>
          </p:spPr>
          <p:txBody>
            <a:bodyPr wrap="square" rtlCol="0">
              <a:spAutoFit/>
            </a:bodyPr>
            <a:lstStyle/>
            <a:p>
              <a:pPr algn="ctr"/>
              <a:r>
                <a:rPr lang="en-US" b="1" dirty="0"/>
                <a:t>$30K</a:t>
              </a:r>
            </a:p>
          </p:txBody>
        </p:sp>
        <p:cxnSp>
          <p:nvCxnSpPr>
            <p:cNvPr id="83" name="Straight Arrow Connector 82" title="Arrow from Bob's output share 28 to output 30">
              <a:extLst>
                <a:ext uri="{FF2B5EF4-FFF2-40B4-BE49-F238E27FC236}">
                  <a16:creationId xmlns:a16="http://schemas.microsoft.com/office/drawing/2014/main" id="{0E452DA8-7907-8B45-8DD1-7F78FF8451D5}"/>
                </a:ext>
              </a:extLst>
            </p:cNvPr>
            <p:cNvCxnSpPr/>
            <p:nvPr/>
          </p:nvCxnSpPr>
          <p:spPr>
            <a:xfrm>
              <a:off x="8442231" y="4213198"/>
              <a:ext cx="1281733" cy="358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title="Arrow from Alice's output share 97 to output 30">
              <a:extLst>
                <a:ext uri="{FF2B5EF4-FFF2-40B4-BE49-F238E27FC236}">
                  <a16:creationId xmlns:a16="http://schemas.microsoft.com/office/drawing/2014/main" id="{5D89FB47-F480-7548-8B29-3CCCCD507F25}"/>
                </a:ext>
              </a:extLst>
            </p:cNvPr>
            <p:cNvCxnSpPr>
              <a:cxnSpLocks noChangeAspect="1"/>
            </p:cNvCxnSpPr>
            <p:nvPr/>
          </p:nvCxnSpPr>
          <p:spPr>
            <a:xfrm rot="-120000">
              <a:off x="8456050" y="3379360"/>
              <a:ext cx="1256833" cy="8138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title="Arrow from Charlie's output share 5 to output 30">
              <a:extLst>
                <a:ext uri="{FF2B5EF4-FFF2-40B4-BE49-F238E27FC236}">
                  <a16:creationId xmlns:a16="http://schemas.microsoft.com/office/drawing/2014/main" id="{DAF84BC7-3DC6-B446-96C9-08CEC2DFB6B8}"/>
                </a:ext>
              </a:extLst>
            </p:cNvPr>
            <p:cNvCxnSpPr>
              <a:cxnSpLocks noChangeAspect="1"/>
            </p:cNvCxnSpPr>
            <p:nvPr/>
          </p:nvCxnSpPr>
          <p:spPr>
            <a:xfrm rot="120000" flipV="1">
              <a:off x="8456053" y="4236809"/>
              <a:ext cx="1245367" cy="8138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7D1A225B-08FA-E746-ABBB-80F80F7C1B44}"/>
              </a:ext>
            </a:extLst>
          </p:cNvPr>
          <p:cNvGrpSpPr/>
          <p:nvPr/>
        </p:nvGrpSpPr>
        <p:grpSpPr>
          <a:xfrm>
            <a:off x="1459719" y="5441589"/>
            <a:ext cx="6988018" cy="615311"/>
            <a:chOff x="1459719" y="5441589"/>
            <a:chExt cx="6988018" cy="615311"/>
          </a:xfrm>
        </p:grpSpPr>
        <p:sp>
          <p:nvSpPr>
            <p:cNvPr id="93" name="TextBox 92"/>
            <p:cNvSpPr txBox="1"/>
            <p:nvPr/>
          </p:nvSpPr>
          <p:spPr>
            <a:xfrm>
              <a:off x="1459719" y="5687568"/>
              <a:ext cx="2639951" cy="369332"/>
            </a:xfrm>
            <a:prstGeom prst="rect">
              <a:avLst/>
            </a:prstGeom>
            <a:noFill/>
          </p:spPr>
          <p:txBody>
            <a:bodyPr wrap="square" rtlCol="0">
              <a:spAutoFit/>
            </a:bodyPr>
            <a:lstStyle/>
            <a:p>
              <a:pPr algn="ctr"/>
              <a:r>
                <a:rPr lang="en-US" b="1" dirty="0"/>
                <a:t>Underlying Values</a:t>
              </a:r>
            </a:p>
          </p:txBody>
        </p:sp>
        <p:sp>
          <p:nvSpPr>
            <p:cNvPr id="97" name="TextBox 96"/>
            <p:cNvSpPr txBox="1"/>
            <p:nvPr/>
          </p:nvSpPr>
          <p:spPr>
            <a:xfrm>
              <a:off x="4414395" y="5687568"/>
              <a:ext cx="467493" cy="369332"/>
            </a:xfrm>
            <a:prstGeom prst="rect">
              <a:avLst/>
            </a:prstGeom>
            <a:noFill/>
          </p:spPr>
          <p:txBody>
            <a:bodyPr wrap="square" rtlCol="0">
              <a:spAutoFit/>
            </a:bodyPr>
            <a:lstStyle/>
            <a:p>
              <a:pPr algn="ctr"/>
              <a:r>
                <a:rPr lang="en-US" b="1" dirty="0"/>
                <a:t>8</a:t>
              </a:r>
              <a:endParaRPr lang="en-US" b="1" baseline="-25000" dirty="0"/>
            </a:p>
          </p:txBody>
        </p:sp>
        <p:sp>
          <p:nvSpPr>
            <p:cNvPr id="101" name="TextBox 100"/>
            <p:cNvSpPr txBox="1"/>
            <p:nvPr/>
          </p:nvSpPr>
          <p:spPr>
            <a:xfrm>
              <a:off x="5593949" y="5687568"/>
              <a:ext cx="467493" cy="369332"/>
            </a:xfrm>
            <a:prstGeom prst="rect">
              <a:avLst/>
            </a:prstGeom>
            <a:noFill/>
          </p:spPr>
          <p:txBody>
            <a:bodyPr wrap="square" rtlCol="0">
              <a:spAutoFit/>
            </a:bodyPr>
            <a:lstStyle/>
            <a:p>
              <a:pPr algn="ctr"/>
              <a:r>
                <a:rPr lang="en-US" b="1" dirty="0"/>
                <a:t>?</a:t>
              </a:r>
              <a:endParaRPr lang="en-US" b="1" baseline="-25000" dirty="0"/>
            </a:p>
          </p:txBody>
        </p:sp>
        <p:sp>
          <p:nvSpPr>
            <p:cNvPr id="105" name="TextBox 104"/>
            <p:cNvSpPr txBox="1"/>
            <p:nvPr/>
          </p:nvSpPr>
          <p:spPr>
            <a:xfrm>
              <a:off x="6773503" y="5687568"/>
              <a:ext cx="467493" cy="369332"/>
            </a:xfrm>
            <a:prstGeom prst="rect">
              <a:avLst/>
            </a:prstGeom>
            <a:noFill/>
          </p:spPr>
          <p:txBody>
            <a:bodyPr wrap="square" rtlCol="0">
              <a:spAutoFit/>
            </a:bodyPr>
            <a:lstStyle/>
            <a:p>
              <a:pPr algn="ctr"/>
              <a:r>
                <a:rPr lang="en-US" b="1" dirty="0"/>
                <a:t>?</a:t>
              </a:r>
              <a:endParaRPr lang="en-US" b="1" baseline="-25000" dirty="0"/>
            </a:p>
          </p:txBody>
        </p:sp>
        <p:sp>
          <p:nvSpPr>
            <p:cNvPr id="109" name="TextBox 108"/>
            <p:cNvSpPr txBox="1"/>
            <p:nvPr/>
          </p:nvSpPr>
          <p:spPr>
            <a:xfrm>
              <a:off x="7967399" y="5687568"/>
              <a:ext cx="467493" cy="369332"/>
            </a:xfrm>
            <a:prstGeom prst="rect">
              <a:avLst/>
            </a:prstGeom>
            <a:noFill/>
          </p:spPr>
          <p:txBody>
            <a:bodyPr wrap="square" rtlCol="0">
              <a:spAutoFit/>
            </a:bodyPr>
            <a:lstStyle/>
            <a:p>
              <a:pPr algn="ctr"/>
              <a:r>
                <a:rPr lang="en-US" b="1" dirty="0"/>
                <a:t>30</a:t>
              </a:r>
              <a:endParaRPr lang="en-US" b="1" baseline="-25000" dirty="0"/>
            </a:p>
          </p:txBody>
        </p:sp>
        <p:sp>
          <p:nvSpPr>
            <p:cNvPr id="57" name="TextBox 56"/>
            <p:cNvSpPr txBox="1"/>
            <p:nvPr/>
          </p:nvSpPr>
          <p:spPr>
            <a:xfrm>
              <a:off x="5002679" y="5687568"/>
              <a:ext cx="467493" cy="369332"/>
            </a:xfrm>
            <a:prstGeom prst="rect">
              <a:avLst/>
            </a:prstGeom>
            <a:noFill/>
          </p:spPr>
          <p:txBody>
            <a:bodyPr wrap="square" rtlCol="0">
              <a:spAutoFit/>
            </a:bodyPr>
            <a:lstStyle/>
            <a:p>
              <a:pPr algn="ctr"/>
              <a:r>
                <a:rPr lang="en-US" b="1" dirty="0"/>
                <a:t>+</a:t>
              </a:r>
              <a:endParaRPr lang="en-US" b="1" baseline="-25000" dirty="0"/>
            </a:p>
          </p:txBody>
        </p:sp>
        <p:sp>
          <p:nvSpPr>
            <p:cNvPr id="58" name="TextBox 57"/>
            <p:cNvSpPr txBox="1"/>
            <p:nvPr/>
          </p:nvSpPr>
          <p:spPr>
            <a:xfrm>
              <a:off x="6191593" y="5687568"/>
              <a:ext cx="467493" cy="369332"/>
            </a:xfrm>
            <a:prstGeom prst="rect">
              <a:avLst/>
            </a:prstGeom>
            <a:noFill/>
          </p:spPr>
          <p:txBody>
            <a:bodyPr wrap="square" rtlCol="0">
              <a:spAutoFit/>
            </a:bodyPr>
            <a:lstStyle/>
            <a:p>
              <a:pPr algn="ctr"/>
              <a:r>
                <a:rPr lang="en-US" b="1" dirty="0"/>
                <a:t>+</a:t>
              </a:r>
              <a:endParaRPr lang="en-US" b="1" baseline="-25000" dirty="0"/>
            </a:p>
          </p:txBody>
        </p:sp>
        <p:sp>
          <p:nvSpPr>
            <p:cNvPr id="59" name="TextBox 58"/>
            <p:cNvSpPr txBox="1"/>
            <p:nvPr/>
          </p:nvSpPr>
          <p:spPr>
            <a:xfrm>
              <a:off x="7377524" y="5687568"/>
              <a:ext cx="467493" cy="369332"/>
            </a:xfrm>
            <a:prstGeom prst="rect">
              <a:avLst/>
            </a:prstGeom>
            <a:noFill/>
          </p:spPr>
          <p:txBody>
            <a:bodyPr wrap="square" rtlCol="0">
              <a:spAutoFit/>
            </a:bodyPr>
            <a:lstStyle/>
            <a:p>
              <a:pPr algn="ctr"/>
              <a:r>
                <a:rPr lang="en-US" b="1" dirty="0"/>
                <a:t>=</a:t>
              </a:r>
              <a:endParaRPr lang="en-US" b="1" baseline="-25000" dirty="0"/>
            </a:p>
          </p:txBody>
        </p:sp>
        <p:cxnSp>
          <p:nvCxnSpPr>
            <p:cNvPr id="91" name="Straight Connector 90"/>
            <p:cNvCxnSpPr/>
            <p:nvPr/>
          </p:nvCxnSpPr>
          <p:spPr>
            <a:xfrm>
              <a:off x="4404660" y="5450541"/>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5590988" y="5447559"/>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6771342" y="5444573"/>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7969619" y="5441589"/>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0405424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(2)</a:t>
            </a:r>
            <a:endParaRPr lang="en-US" dirty="0"/>
          </a:p>
        </p:txBody>
      </p:sp>
      <p:sp>
        <p:nvSpPr>
          <p:cNvPr id="68" name="Pentagon 67">
            <a:extLst>
              <a:ext uri="{FF2B5EF4-FFF2-40B4-BE49-F238E27FC236}">
                <a16:creationId xmlns:a16="http://schemas.microsoft.com/office/drawing/2014/main" id="{95EA86D2-9AF7-8749-9255-B5324A19FB95}"/>
              </a:ext>
            </a:extLst>
          </p:cNvPr>
          <p:cNvSpPr/>
          <p:nvPr/>
        </p:nvSpPr>
        <p:spPr>
          <a:xfrm>
            <a:off x="1594445" y="1339327"/>
            <a:ext cx="3108960" cy="566928"/>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Secret-Share Inputs</a:t>
            </a:r>
          </a:p>
        </p:txBody>
      </p:sp>
      <p:sp>
        <p:nvSpPr>
          <p:cNvPr id="69" name="Pentagon 68">
            <a:extLst>
              <a:ext uri="{FF2B5EF4-FFF2-40B4-BE49-F238E27FC236}">
                <a16:creationId xmlns:a16="http://schemas.microsoft.com/office/drawing/2014/main" id="{0784356B-87DB-AC4C-9372-7F704CB21F2C}"/>
              </a:ext>
            </a:extLst>
          </p:cNvPr>
          <p:cNvSpPr/>
          <p:nvPr/>
        </p:nvSpPr>
        <p:spPr>
          <a:xfrm>
            <a:off x="4799776"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Compute on Shares</a:t>
            </a:r>
          </a:p>
        </p:txBody>
      </p:sp>
      <p:sp>
        <p:nvSpPr>
          <p:cNvPr id="70" name="Pentagon 69">
            <a:extLst>
              <a:ext uri="{FF2B5EF4-FFF2-40B4-BE49-F238E27FC236}">
                <a16:creationId xmlns:a16="http://schemas.microsoft.com/office/drawing/2014/main" id="{0E8C113B-BB84-F446-80DE-4AA25C571C41}"/>
              </a:ext>
            </a:extLst>
          </p:cNvPr>
          <p:cNvSpPr/>
          <p:nvPr/>
        </p:nvSpPr>
        <p:spPr>
          <a:xfrm>
            <a:off x="8007165" y="1339327"/>
            <a:ext cx="3108960" cy="570155"/>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Open Output Shares</a:t>
            </a:r>
          </a:p>
        </p:txBody>
      </p:sp>
      <p:grpSp>
        <p:nvGrpSpPr>
          <p:cNvPr id="4" name="Group 3">
            <a:extLst>
              <a:ext uri="{FF2B5EF4-FFF2-40B4-BE49-F238E27FC236}">
                <a16:creationId xmlns:a16="http://schemas.microsoft.com/office/drawing/2014/main" id="{87193251-A760-2248-9D1F-37A24A695365}"/>
              </a:ext>
            </a:extLst>
          </p:cNvPr>
          <p:cNvGrpSpPr/>
          <p:nvPr/>
        </p:nvGrpSpPr>
        <p:grpSpPr>
          <a:xfrm>
            <a:off x="1757252" y="2341855"/>
            <a:ext cx="9419940" cy="646331"/>
            <a:chOff x="1757252" y="2341855"/>
            <a:chExt cx="9419940" cy="646331"/>
          </a:xfrm>
        </p:grpSpPr>
        <p:sp>
          <p:nvSpPr>
            <p:cNvPr id="63" name="TextBox 62"/>
            <p:cNvSpPr txBox="1"/>
            <p:nvPr/>
          </p:nvSpPr>
          <p:spPr>
            <a:xfrm>
              <a:off x="1757252" y="2341855"/>
              <a:ext cx="2044886" cy="646331"/>
            </a:xfrm>
            <a:prstGeom prst="rect">
              <a:avLst/>
            </a:prstGeom>
            <a:noFill/>
          </p:spPr>
          <p:txBody>
            <a:bodyPr wrap="square" rtlCol="0">
              <a:spAutoFit/>
            </a:bodyPr>
            <a:lstStyle/>
            <a:p>
              <a:pPr algn="ctr"/>
              <a:r>
                <a:rPr lang="en-US" b="1" dirty="0"/>
                <a:t>Inputs:</a:t>
              </a:r>
            </a:p>
            <a:p>
              <a:pPr algn="ctr"/>
              <a:r>
                <a:rPr lang="en-US" b="1" dirty="0"/>
                <a:t>Monthly Salaries</a:t>
              </a:r>
            </a:p>
          </p:txBody>
        </p:sp>
        <p:sp>
          <p:nvSpPr>
            <p:cNvPr id="64" name="TextBox 63"/>
            <p:cNvSpPr txBox="1"/>
            <p:nvPr/>
          </p:nvSpPr>
          <p:spPr>
            <a:xfrm>
              <a:off x="9033907" y="2341855"/>
              <a:ext cx="2143285" cy="646331"/>
            </a:xfrm>
            <a:prstGeom prst="rect">
              <a:avLst/>
            </a:prstGeom>
            <a:noFill/>
          </p:spPr>
          <p:txBody>
            <a:bodyPr wrap="square" rtlCol="0">
              <a:spAutoFit/>
            </a:bodyPr>
            <a:lstStyle/>
            <a:p>
              <a:pPr algn="ctr"/>
              <a:r>
                <a:rPr lang="en-US" b="1" dirty="0"/>
                <a:t>Output:</a:t>
              </a:r>
              <a:br>
                <a:rPr lang="en-US" b="1" dirty="0"/>
              </a:br>
              <a:r>
                <a:rPr lang="en-US" b="1" dirty="0"/>
                <a:t>Sum of Salaries</a:t>
              </a:r>
            </a:p>
          </p:txBody>
        </p:sp>
        <p:sp>
          <p:nvSpPr>
            <p:cNvPr id="73" name="TextBox 72"/>
            <p:cNvSpPr txBox="1"/>
            <p:nvPr/>
          </p:nvSpPr>
          <p:spPr>
            <a:xfrm>
              <a:off x="5395580" y="2341855"/>
              <a:ext cx="2044886" cy="646331"/>
            </a:xfrm>
            <a:prstGeom prst="rect">
              <a:avLst/>
            </a:prstGeom>
            <a:noFill/>
          </p:spPr>
          <p:txBody>
            <a:bodyPr wrap="square" rtlCol="0">
              <a:spAutoFit/>
            </a:bodyPr>
            <a:lstStyle/>
            <a:p>
              <a:pPr algn="ctr"/>
              <a:r>
                <a:rPr lang="en-US" b="1" dirty="0"/>
                <a:t>Secret Shares</a:t>
              </a:r>
              <a:br>
                <a:rPr lang="en-US" b="1" dirty="0"/>
              </a:br>
              <a:r>
                <a:rPr lang="en-US" b="1" dirty="0"/>
                <a:t>(mod 100)</a:t>
              </a:r>
            </a:p>
          </p:txBody>
        </p:sp>
      </p:grpSp>
      <p:grpSp>
        <p:nvGrpSpPr>
          <p:cNvPr id="3" name="Group 2">
            <a:extLst>
              <a:ext uri="{FF2B5EF4-FFF2-40B4-BE49-F238E27FC236}">
                <a16:creationId xmlns:a16="http://schemas.microsoft.com/office/drawing/2014/main" id="{AA1C9B47-6268-DE4E-9AD5-20A50863149E}"/>
              </a:ext>
            </a:extLst>
          </p:cNvPr>
          <p:cNvGrpSpPr/>
          <p:nvPr/>
        </p:nvGrpSpPr>
        <p:grpSpPr>
          <a:xfrm>
            <a:off x="331263" y="3004006"/>
            <a:ext cx="2980653" cy="2334059"/>
            <a:chOff x="331263" y="3004006"/>
            <a:chExt cx="2980653" cy="2334059"/>
          </a:xfrm>
        </p:grpSpPr>
        <p:sp>
          <p:nvSpPr>
            <p:cNvPr id="22" name="TextBox 21"/>
            <p:cNvSpPr txBox="1"/>
            <p:nvPr/>
          </p:nvSpPr>
          <p:spPr>
            <a:xfrm>
              <a:off x="331263" y="3197844"/>
              <a:ext cx="1034167" cy="369332"/>
            </a:xfrm>
            <a:prstGeom prst="rect">
              <a:avLst/>
            </a:prstGeom>
            <a:noFill/>
          </p:spPr>
          <p:txBody>
            <a:bodyPr wrap="square" rtlCol="0">
              <a:spAutoFit/>
            </a:bodyPr>
            <a:lstStyle/>
            <a:p>
              <a:pPr algn="ctr"/>
              <a:r>
                <a:rPr lang="en-US" b="1" dirty="0"/>
                <a:t>Alice</a:t>
              </a:r>
            </a:p>
          </p:txBody>
        </p:sp>
        <p:pic>
          <p:nvPicPr>
            <p:cNvPr id="74" name="Picture 73" title="Alice icon">
              <a:extLst>
                <a:ext uri="{FF2B5EF4-FFF2-40B4-BE49-F238E27FC236}">
                  <a16:creationId xmlns:a16="http://schemas.microsoft.com/office/drawing/2014/main" id="{AE322A96-CE17-D646-A7F5-511FB2FD408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486102" y="3107179"/>
              <a:ext cx="441484" cy="548640"/>
            </a:xfrm>
            <a:prstGeom prst="rect">
              <a:avLst/>
            </a:prstGeom>
          </p:spPr>
        </p:pic>
        <p:sp>
          <p:nvSpPr>
            <p:cNvPr id="56" name="Rectangle 55" descr="Green box highlighting Alice"/>
            <p:cNvSpPr/>
            <p:nvPr/>
          </p:nvSpPr>
          <p:spPr>
            <a:xfrm>
              <a:off x="411061" y="3004006"/>
              <a:ext cx="1680770" cy="749830"/>
            </a:xfrm>
            <a:prstGeom prst="rect">
              <a:avLst/>
            </a:prstGeom>
            <a:noFill/>
            <a:ln w="508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3" name="TextBox 12"/>
            <p:cNvSpPr txBox="1"/>
            <p:nvPr/>
          </p:nvSpPr>
          <p:spPr>
            <a:xfrm>
              <a:off x="2395647" y="3197844"/>
              <a:ext cx="768096" cy="369332"/>
            </a:xfrm>
            <a:prstGeom prst="rect">
              <a:avLst/>
            </a:prstGeom>
            <a:noFill/>
          </p:spPr>
          <p:txBody>
            <a:bodyPr wrap="square" rtlCol="0">
              <a:spAutoFit/>
            </a:bodyPr>
            <a:lstStyle/>
            <a:p>
              <a:pPr algn="ctr"/>
              <a:r>
                <a:rPr lang="en-US" b="1" dirty="0"/>
                <a:t>$8K</a:t>
              </a:r>
            </a:p>
          </p:txBody>
        </p:sp>
        <p:sp>
          <p:nvSpPr>
            <p:cNvPr id="23" name="TextBox 22"/>
            <p:cNvSpPr txBox="1"/>
            <p:nvPr/>
          </p:nvSpPr>
          <p:spPr>
            <a:xfrm>
              <a:off x="331263" y="4025250"/>
              <a:ext cx="1034167" cy="369332"/>
            </a:xfrm>
            <a:prstGeom prst="rect">
              <a:avLst/>
            </a:prstGeom>
            <a:noFill/>
          </p:spPr>
          <p:txBody>
            <a:bodyPr wrap="square" rtlCol="0">
              <a:spAutoFit/>
            </a:bodyPr>
            <a:lstStyle/>
            <a:p>
              <a:pPr algn="ctr"/>
              <a:r>
                <a:rPr lang="en-US" b="1" dirty="0"/>
                <a:t>Bob</a:t>
              </a:r>
            </a:p>
          </p:txBody>
        </p:sp>
        <p:pic>
          <p:nvPicPr>
            <p:cNvPr id="12" name="Picture 11" title="Bob icon"/>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376190" y="3885498"/>
              <a:ext cx="661309" cy="648837"/>
            </a:xfrm>
            <a:prstGeom prst="rect">
              <a:avLst/>
            </a:prstGeom>
          </p:spPr>
        </p:pic>
        <p:sp>
          <p:nvSpPr>
            <p:cNvPr id="14" name="TextBox 13"/>
            <p:cNvSpPr txBox="1"/>
            <p:nvPr/>
          </p:nvSpPr>
          <p:spPr>
            <a:xfrm>
              <a:off x="2395931" y="4025250"/>
              <a:ext cx="767529" cy="369332"/>
            </a:xfrm>
            <a:prstGeom prst="rect">
              <a:avLst/>
            </a:prstGeom>
            <a:noFill/>
          </p:spPr>
          <p:txBody>
            <a:bodyPr wrap="square" rtlCol="0">
              <a:spAutoFit/>
            </a:bodyPr>
            <a:lstStyle/>
            <a:p>
              <a:pPr algn="ctr"/>
              <a:r>
                <a:rPr lang="en-US" b="1" dirty="0" smtClean="0"/>
                <a:t>$9K?</a:t>
              </a:r>
              <a:endParaRPr lang="en-US" b="1" dirty="0"/>
            </a:p>
          </p:txBody>
        </p:sp>
        <p:sp>
          <p:nvSpPr>
            <p:cNvPr id="31" name="TextBox 30"/>
            <p:cNvSpPr txBox="1"/>
            <p:nvPr/>
          </p:nvSpPr>
          <p:spPr>
            <a:xfrm>
              <a:off x="331263" y="4865363"/>
              <a:ext cx="1034167" cy="369332"/>
            </a:xfrm>
            <a:prstGeom prst="rect">
              <a:avLst/>
            </a:prstGeom>
            <a:noFill/>
          </p:spPr>
          <p:txBody>
            <a:bodyPr wrap="square" rtlCol="0">
              <a:spAutoFit/>
            </a:bodyPr>
            <a:lstStyle/>
            <a:p>
              <a:pPr algn="ctr"/>
              <a:r>
                <a:rPr lang="en-US" b="1" dirty="0"/>
                <a:t>Charlie</a:t>
              </a:r>
            </a:p>
          </p:txBody>
        </p:sp>
        <p:pic>
          <p:nvPicPr>
            <p:cNvPr id="16" name="Picture 15" title="Charlie icon">
              <a:extLst>
                <a:ext uri="{FF2B5EF4-FFF2-40B4-BE49-F238E27FC236}">
                  <a16:creationId xmlns:a16="http://schemas.microsoft.com/office/drawing/2014/main" id="{61755E4B-4C66-324D-866E-FEBC6CE629C7}"/>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1382517" y="4761993"/>
              <a:ext cx="648654" cy="576072"/>
            </a:xfrm>
            <a:prstGeom prst="rect">
              <a:avLst/>
            </a:prstGeom>
          </p:spPr>
        </p:pic>
        <p:sp>
          <p:nvSpPr>
            <p:cNvPr id="15" name="TextBox 14"/>
            <p:cNvSpPr txBox="1"/>
            <p:nvPr/>
          </p:nvSpPr>
          <p:spPr>
            <a:xfrm>
              <a:off x="2247472" y="4857344"/>
              <a:ext cx="1064444" cy="369332"/>
            </a:xfrm>
            <a:prstGeom prst="rect">
              <a:avLst/>
            </a:prstGeom>
            <a:noFill/>
          </p:spPr>
          <p:txBody>
            <a:bodyPr wrap="square" rtlCol="0">
              <a:spAutoFit/>
            </a:bodyPr>
            <a:lstStyle/>
            <a:p>
              <a:pPr algn="ctr"/>
              <a:r>
                <a:rPr lang="en-US" b="1" dirty="0" smtClean="0"/>
                <a:t>$13K?</a:t>
              </a:r>
              <a:endParaRPr lang="en-US" b="1" dirty="0"/>
            </a:p>
          </p:txBody>
        </p:sp>
      </p:grpSp>
      <p:grpSp>
        <p:nvGrpSpPr>
          <p:cNvPr id="8" name="Group 7"/>
          <p:cNvGrpSpPr/>
          <p:nvPr/>
        </p:nvGrpSpPr>
        <p:grpSpPr>
          <a:xfrm>
            <a:off x="3163743" y="3197844"/>
            <a:ext cx="1718145" cy="2036851"/>
            <a:chOff x="3163743" y="3197844"/>
            <a:chExt cx="1718145" cy="2036851"/>
          </a:xfrm>
        </p:grpSpPr>
        <p:sp>
          <p:nvSpPr>
            <p:cNvPr id="35" name="TextBox 34"/>
            <p:cNvSpPr txBox="1"/>
            <p:nvPr/>
          </p:nvSpPr>
          <p:spPr>
            <a:xfrm>
              <a:off x="4414395"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6</a:t>
              </a:r>
              <a:endParaRPr lang="en-US" b="1" baseline="-25000" dirty="0">
                <a:solidFill>
                  <a:schemeClr val="accent4">
                    <a:lumMod val="60000"/>
                    <a:lumOff val="40000"/>
                  </a:schemeClr>
                </a:solidFill>
              </a:endParaRPr>
            </a:p>
          </p:txBody>
        </p:sp>
        <p:sp>
          <p:nvSpPr>
            <p:cNvPr id="36" name="TextBox 35"/>
            <p:cNvSpPr txBox="1"/>
            <p:nvPr/>
          </p:nvSpPr>
          <p:spPr>
            <a:xfrm>
              <a:off x="4414395" y="4865363"/>
              <a:ext cx="467493" cy="369332"/>
            </a:xfrm>
            <a:prstGeom prst="rect">
              <a:avLst/>
            </a:prstGeom>
            <a:noFill/>
          </p:spPr>
          <p:txBody>
            <a:bodyPr wrap="square" rtlCol="0">
              <a:spAutoFit/>
            </a:bodyPr>
            <a:lstStyle/>
            <a:p>
              <a:pPr algn="ctr"/>
              <a:r>
                <a:rPr lang="en-US" b="1" dirty="0">
                  <a:solidFill>
                    <a:srgbClr val="C00000"/>
                  </a:solidFill>
                </a:rPr>
                <a:t>86</a:t>
              </a:r>
              <a:endParaRPr lang="en-US" b="1" baseline="-25000" dirty="0">
                <a:solidFill>
                  <a:srgbClr val="C00000"/>
                </a:solidFill>
              </a:endParaRPr>
            </a:p>
          </p:txBody>
        </p:sp>
        <p:sp>
          <p:nvSpPr>
            <p:cNvPr id="32" name="TextBox 31"/>
            <p:cNvSpPr txBox="1"/>
            <p:nvPr/>
          </p:nvSpPr>
          <p:spPr>
            <a:xfrm>
              <a:off x="4414395" y="3197844"/>
              <a:ext cx="467493" cy="369332"/>
            </a:xfrm>
            <a:prstGeom prst="rect">
              <a:avLst/>
            </a:prstGeom>
            <a:noFill/>
          </p:spPr>
          <p:txBody>
            <a:bodyPr wrap="square" rtlCol="0">
              <a:spAutoFit/>
            </a:bodyPr>
            <a:lstStyle/>
            <a:p>
              <a:pPr algn="ctr"/>
              <a:r>
                <a:rPr lang="en-US" b="1" dirty="0">
                  <a:solidFill>
                    <a:srgbClr val="00B050"/>
                  </a:solidFill>
                </a:rPr>
                <a:t>16</a:t>
              </a:r>
              <a:endParaRPr lang="en-US" b="1" baseline="-25000" dirty="0">
                <a:solidFill>
                  <a:srgbClr val="00B050"/>
                </a:solidFill>
              </a:endParaRPr>
            </a:p>
          </p:txBody>
        </p:sp>
        <p:cxnSp>
          <p:nvCxnSpPr>
            <p:cNvPr id="60" name="Straight Arrow Connector 59" title="Arrow from Alice's input 8 to her share 16"/>
            <p:cNvCxnSpPr/>
            <p:nvPr/>
          </p:nvCxnSpPr>
          <p:spPr>
            <a:xfrm>
              <a:off x="3163743" y="3382510"/>
              <a:ext cx="125065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title="Arrow from Alice's input 8 to Bob's share 6"/>
            <p:cNvCxnSpPr/>
            <p:nvPr/>
          </p:nvCxnSpPr>
          <p:spPr>
            <a:xfrm>
              <a:off x="3163743" y="3382510"/>
              <a:ext cx="1250652" cy="82740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title="Arrow from Alice's input 8 to Charlie's share 86"/>
            <p:cNvCxnSpPr/>
            <p:nvPr/>
          </p:nvCxnSpPr>
          <p:spPr>
            <a:xfrm>
              <a:off x="3163743" y="3382510"/>
              <a:ext cx="1250652" cy="166751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5004172" y="3185287"/>
            <a:ext cx="3430720" cy="2054705"/>
            <a:chOff x="5004172" y="3185287"/>
            <a:chExt cx="3430720" cy="2054705"/>
          </a:xfrm>
        </p:grpSpPr>
        <p:sp>
          <p:nvSpPr>
            <p:cNvPr id="37" name="TextBox 36"/>
            <p:cNvSpPr txBox="1"/>
            <p:nvPr/>
          </p:nvSpPr>
          <p:spPr>
            <a:xfrm>
              <a:off x="5593949" y="402525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38" name="TextBox 37"/>
            <p:cNvSpPr txBox="1"/>
            <p:nvPr/>
          </p:nvSpPr>
          <p:spPr>
            <a:xfrm>
              <a:off x="5593949" y="4865363"/>
              <a:ext cx="467493" cy="369332"/>
            </a:xfrm>
            <a:prstGeom prst="rect">
              <a:avLst/>
            </a:prstGeom>
            <a:noFill/>
          </p:spPr>
          <p:txBody>
            <a:bodyPr wrap="square" rtlCol="0">
              <a:spAutoFit/>
            </a:bodyPr>
            <a:lstStyle/>
            <a:p>
              <a:pPr algn="ctr"/>
              <a:r>
                <a:rPr lang="en-US" b="1" dirty="0">
                  <a:solidFill>
                    <a:srgbClr val="C00000"/>
                  </a:solidFill>
                </a:rPr>
                <a:t>?</a:t>
              </a:r>
              <a:endParaRPr lang="en-US" b="1" baseline="-25000" dirty="0">
                <a:solidFill>
                  <a:srgbClr val="C00000"/>
                </a:solidFill>
              </a:endParaRPr>
            </a:p>
          </p:txBody>
        </p:sp>
        <p:sp>
          <p:nvSpPr>
            <p:cNvPr id="33" name="TextBox 32"/>
            <p:cNvSpPr txBox="1"/>
            <p:nvPr/>
          </p:nvSpPr>
          <p:spPr>
            <a:xfrm>
              <a:off x="5593949" y="3197844"/>
              <a:ext cx="467493" cy="369332"/>
            </a:xfrm>
            <a:prstGeom prst="rect">
              <a:avLst/>
            </a:prstGeom>
            <a:noFill/>
          </p:spPr>
          <p:txBody>
            <a:bodyPr wrap="square" rtlCol="0">
              <a:spAutoFit/>
            </a:bodyPr>
            <a:lstStyle/>
            <a:p>
              <a:pPr algn="ctr"/>
              <a:r>
                <a:rPr lang="en-US" b="1" dirty="0">
                  <a:solidFill>
                    <a:srgbClr val="00B050"/>
                  </a:solidFill>
                </a:rPr>
                <a:t>59</a:t>
              </a:r>
              <a:endParaRPr lang="en-US" b="1" baseline="-25000" dirty="0">
                <a:solidFill>
                  <a:srgbClr val="00B050"/>
                </a:solidFill>
              </a:endParaRPr>
            </a:p>
          </p:txBody>
        </p:sp>
        <p:sp>
          <p:nvSpPr>
            <p:cNvPr id="39" name="TextBox 38"/>
            <p:cNvSpPr txBox="1"/>
            <p:nvPr/>
          </p:nvSpPr>
          <p:spPr>
            <a:xfrm>
              <a:off x="6773503" y="4024194"/>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40" name="TextBox 39"/>
            <p:cNvSpPr txBox="1"/>
            <p:nvPr/>
          </p:nvSpPr>
          <p:spPr>
            <a:xfrm>
              <a:off x="6773503" y="4865363"/>
              <a:ext cx="467493" cy="369332"/>
            </a:xfrm>
            <a:prstGeom prst="rect">
              <a:avLst/>
            </a:prstGeom>
            <a:noFill/>
          </p:spPr>
          <p:txBody>
            <a:bodyPr wrap="square" rtlCol="0">
              <a:spAutoFit/>
            </a:bodyPr>
            <a:lstStyle/>
            <a:p>
              <a:pPr algn="ctr"/>
              <a:r>
                <a:rPr lang="en-US" b="1" dirty="0">
                  <a:solidFill>
                    <a:srgbClr val="C00000"/>
                  </a:solidFill>
                </a:rPr>
                <a:t>?</a:t>
              </a:r>
              <a:endParaRPr lang="en-US" b="1" baseline="-25000" dirty="0">
                <a:solidFill>
                  <a:srgbClr val="C00000"/>
                </a:solidFill>
              </a:endParaRPr>
            </a:p>
          </p:txBody>
        </p:sp>
        <p:sp>
          <p:nvSpPr>
            <p:cNvPr id="34" name="TextBox 33"/>
            <p:cNvSpPr txBox="1"/>
            <p:nvPr/>
          </p:nvSpPr>
          <p:spPr>
            <a:xfrm>
              <a:off x="6773503" y="3197844"/>
              <a:ext cx="467493" cy="369332"/>
            </a:xfrm>
            <a:prstGeom prst="rect">
              <a:avLst/>
            </a:prstGeom>
            <a:noFill/>
          </p:spPr>
          <p:txBody>
            <a:bodyPr wrap="square" rtlCol="0">
              <a:spAutoFit/>
            </a:bodyPr>
            <a:lstStyle/>
            <a:p>
              <a:pPr algn="ctr"/>
              <a:r>
                <a:rPr lang="en-US" b="1" dirty="0">
                  <a:solidFill>
                    <a:srgbClr val="00B050"/>
                  </a:solidFill>
                </a:rPr>
                <a:t>22</a:t>
              </a:r>
              <a:endParaRPr lang="en-US" b="1" baseline="-25000" dirty="0">
                <a:solidFill>
                  <a:srgbClr val="00B050"/>
                </a:solidFill>
              </a:endParaRPr>
            </a:p>
          </p:txBody>
        </p:sp>
        <p:sp>
          <p:nvSpPr>
            <p:cNvPr id="65" name="TextBox 64"/>
            <p:cNvSpPr txBox="1"/>
            <p:nvPr/>
          </p:nvSpPr>
          <p:spPr>
            <a:xfrm>
              <a:off x="7967399" y="4020605"/>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28</a:t>
              </a:r>
              <a:endParaRPr lang="en-US" b="1" baseline="-25000" dirty="0">
                <a:solidFill>
                  <a:schemeClr val="accent4">
                    <a:lumMod val="60000"/>
                    <a:lumOff val="40000"/>
                  </a:schemeClr>
                </a:solidFill>
              </a:endParaRPr>
            </a:p>
          </p:txBody>
        </p:sp>
        <p:sp>
          <p:nvSpPr>
            <p:cNvPr id="66" name="TextBox 65"/>
            <p:cNvSpPr txBox="1"/>
            <p:nvPr/>
          </p:nvSpPr>
          <p:spPr>
            <a:xfrm>
              <a:off x="7967399" y="4861774"/>
              <a:ext cx="467493" cy="369332"/>
            </a:xfrm>
            <a:prstGeom prst="rect">
              <a:avLst/>
            </a:prstGeom>
            <a:noFill/>
          </p:spPr>
          <p:txBody>
            <a:bodyPr wrap="square" rtlCol="0">
              <a:spAutoFit/>
            </a:bodyPr>
            <a:lstStyle/>
            <a:p>
              <a:pPr algn="ctr"/>
              <a:r>
                <a:rPr lang="en-US" b="1" dirty="0">
                  <a:solidFill>
                    <a:srgbClr val="C00000"/>
                  </a:solidFill>
                </a:rPr>
                <a:t>5</a:t>
              </a:r>
              <a:endParaRPr lang="en-US" b="1" baseline="-25000" dirty="0">
                <a:solidFill>
                  <a:srgbClr val="C00000"/>
                </a:solidFill>
              </a:endParaRPr>
            </a:p>
          </p:txBody>
        </p:sp>
        <p:sp>
          <p:nvSpPr>
            <p:cNvPr id="67" name="TextBox 66"/>
            <p:cNvSpPr txBox="1"/>
            <p:nvPr/>
          </p:nvSpPr>
          <p:spPr>
            <a:xfrm>
              <a:off x="7967399" y="3194255"/>
              <a:ext cx="467493" cy="369332"/>
            </a:xfrm>
            <a:prstGeom prst="rect">
              <a:avLst/>
            </a:prstGeom>
            <a:noFill/>
          </p:spPr>
          <p:txBody>
            <a:bodyPr wrap="square" rtlCol="0">
              <a:spAutoFit/>
            </a:bodyPr>
            <a:lstStyle/>
            <a:p>
              <a:pPr algn="ctr"/>
              <a:r>
                <a:rPr lang="en-US" b="1" dirty="0">
                  <a:solidFill>
                    <a:srgbClr val="00B050"/>
                  </a:solidFill>
                </a:rPr>
                <a:t>97</a:t>
              </a:r>
              <a:endParaRPr lang="en-US" b="1" baseline="-25000" dirty="0">
                <a:solidFill>
                  <a:srgbClr val="00B050"/>
                </a:solidFill>
              </a:endParaRPr>
            </a:p>
          </p:txBody>
        </p:sp>
        <p:sp>
          <p:nvSpPr>
            <p:cNvPr id="72" name="TextBox 71"/>
            <p:cNvSpPr txBox="1"/>
            <p:nvPr/>
          </p:nvSpPr>
          <p:spPr>
            <a:xfrm>
              <a:off x="5004172" y="3194255"/>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77" name="TextBox 76"/>
            <p:cNvSpPr txBox="1"/>
            <p:nvPr/>
          </p:nvSpPr>
          <p:spPr>
            <a:xfrm>
              <a:off x="5004172" y="4029770"/>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80" name="TextBox 79"/>
            <p:cNvSpPr txBox="1"/>
            <p:nvPr/>
          </p:nvSpPr>
          <p:spPr>
            <a:xfrm>
              <a:off x="5004172" y="4870660"/>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sp>
          <p:nvSpPr>
            <p:cNvPr id="75" name="TextBox 74"/>
            <p:cNvSpPr txBox="1"/>
            <p:nvPr/>
          </p:nvSpPr>
          <p:spPr>
            <a:xfrm>
              <a:off x="6183726" y="3185457"/>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78" name="TextBox 77"/>
            <p:cNvSpPr txBox="1"/>
            <p:nvPr/>
          </p:nvSpPr>
          <p:spPr>
            <a:xfrm>
              <a:off x="6183726" y="4020972"/>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81" name="TextBox 80"/>
            <p:cNvSpPr txBox="1"/>
            <p:nvPr/>
          </p:nvSpPr>
          <p:spPr>
            <a:xfrm>
              <a:off x="6183726" y="4861862"/>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sp>
          <p:nvSpPr>
            <p:cNvPr id="76" name="TextBox 75"/>
            <p:cNvSpPr txBox="1"/>
            <p:nvPr/>
          </p:nvSpPr>
          <p:spPr>
            <a:xfrm>
              <a:off x="7377620" y="3185287"/>
              <a:ext cx="467493" cy="369332"/>
            </a:xfrm>
            <a:prstGeom prst="rect">
              <a:avLst/>
            </a:prstGeom>
            <a:noFill/>
          </p:spPr>
          <p:txBody>
            <a:bodyPr wrap="square" rtlCol="0">
              <a:spAutoFit/>
            </a:bodyPr>
            <a:lstStyle/>
            <a:p>
              <a:pPr algn="ctr"/>
              <a:r>
                <a:rPr lang="en-US" b="1" dirty="0">
                  <a:solidFill>
                    <a:schemeClr val="accent2"/>
                  </a:solidFill>
                </a:rPr>
                <a:t>=</a:t>
              </a:r>
              <a:endParaRPr lang="en-US" b="1" baseline="-25000" dirty="0">
                <a:solidFill>
                  <a:schemeClr val="accent2"/>
                </a:solidFill>
              </a:endParaRPr>
            </a:p>
          </p:txBody>
        </p:sp>
        <p:sp>
          <p:nvSpPr>
            <p:cNvPr id="79" name="TextBox 78"/>
            <p:cNvSpPr txBox="1"/>
            <p:nvPr/>
          </p:nvSpPr>
          <p:spPr>
            <a:xfrm>
              <a:off x="7363280" y="4020802"/>
              <a:ext cx="467493" cy="369332"/>
            </a:xfrm>
            <a:prstGeom prst="rect">
              <a:avLst/>
            </a:prstGeom>
            <a:noFill/>
          </p:spPr>
          <p:txBody>
            <a:bodyPr wrap="square" rtlCol="0">
              <a:spAutoFit/>
            </a:bodyPr>
            <a:lstStyle/>
            <a:p>
              <a:pPr algn="ctr"/>
              <a:r>
                <a:rPr lang="en-US" b="1" dirty="0">
                  <a:solidFill>
                    <a:schemeClr val="accent4">
                      <a:lumMod val="60000"/>
                      <a:lumOff val="40000"/>
                    </a:schemeClr>
                  </a:solidFill>
                </a:rPr>
                <a:t>=</a:t>
              </a:r>
              <a:endParaRPr lang="en-US" b="1" baseline="-25000" dirty="0">
                <a:solidFill>
                  <a:schemeClr val="accent4">
                    <a:lumMod val="60000"/>
                    <a:lumOff val="40000"/>
                  </a:schemeClr>
                </a:solidFill>
              </a:endParaRPr>
            </a:p>
          </p:txBody>
        </p:sp>
        <p:sp>
          <p:nvSpPr>
            <p:cNvPr id="82" name="TextBox 81"/>
            <p:cNvSpPr txBox="1"/>
            <p:nvPr/>
          </p:nvSpPr>
          <p:spPr>
            <a:xfrm>
              <a:off x="7375826" y="4861692"/>
              <a:ext cx="467493" cy="369332"/>
            </a:xfrm>
            <a:prstGeom prst="rect">
              <a:avLst/>
            </a:prstGeom>
            <a:noFill/>
          </p:spPr>
          <p:txBody>
            <a:bodyPr wrap="square" rtlCol="0">
              <a:spAutoFit/>
            </a:bodyPr>
            <a:lstStyle/>
            <a:p>
              <a:pPr algn="ctr"/>
              <a:r>
                <a:rPr lang="en-US" b="1" dirty="0">
                  <a:solidFill>
                    <a:srgbClr val="B0041D"/>
                  </a:solidFill>
                </a:rPr>
                <a:t>=</a:t>
              </a:r>
              <a:endParaRPr lang="en-US" b="1" baseline="-25000" dirty="0">
                <a:solidFill>
                  <a:srgbClr val="B0041D"/>
                </a:solidFill>
              </a:endParaRPr>
            </a:p>
          </p:txBody>
        </p:sp>
      </p:grpSp>
      <p:grpSp>
        <p:nvGrpSpPr>
          <p:cNvPr id="6" name="Group 5">
            <a:extLst>
              <a:ext uri="{FF2B5EF4-FFF2-40B4-BE49-F238E27FC236}">
                <a16:creationId xmlns:a16="http://schemas.microsoft.com/office/drawing/2014/main" id="{E5F08BBC-9B7D-FD46-BB21-486973AF9B2C}"/>
              </a:ext>
            </a:extLst>
          </p:cNvPr>
          <p:cNvGrpSpPr/>
          <p:nvPr/>
        </p:nvGrpSpPr>
        <p:grpSpPr>
          <a:xfrm>
            <a:off x="8442231" y="3379360"/>
            <a:ext cx="2052243" cy="1671265"/>
            <a:chOff x="8442231" y="3379360"/>
            <a:chExt cx="2052243" cy="1671265"/>
          </a:xfrm>
        </p:grpSpPr>
        <p:sp>
          <p:nvSpPr>
            <p:cNvPr id="21" name="TextBox 20"/>
            <p:cNvSpPr txBox="1"/>
            <p:nvPr/>
          </p:nvSpPr>
          <p:spPr>
            <a:xfrm>
              <a:off x="9716625" y="4024194"/>
              <a:ext cx="777849" cy="369332"/>
            </a:xfrm>
            <a:prstGeom prst="rect">
              <a:avLst/>
            </a:prstGeom>
            <a:noFill/>
          </p:spPr>
          <p:txBody>
            <a:bodyPr wrap="square" rtlCol="0">
              <a:spAutoFit/>
            </a:bodyPr>
            <a:lstStyle/>
            <a:p>
              <a:pPr algn="ctr"/>
              <a:r>
                <a:rPr lang="en-US" b="1" dirty="0"/>
                <a:t>$30K</a:t>
              </a:r>
            </a:p>
          </p:txBody>
        </p:sp>
        <p:cxnSp>
          <p:nvCxnSpPr>
            <p:cNvPr id="83" name="Straight Arrow Connector 82" title="Arrow from Bob's output share 28 to output 30">
              <a:extLst>
                <a:ext uri="{FF2B5EF4-FFF2-40B4-BE49-F238E27FC236}">
                  <a16:creationId xmlns:a16="http://schemas.microsoft.com/office/drawing/2014/main" id="{0E452DA8-7907-8B45-8DD1-7F78FF8451D5}"/>
                </a:ext>
              </a:extLst>
            </p:cNvPr>
            <p:cNvCxnSpPr/>
            <p:nvPr/>
          </p:nvCxnSpPr>
          <p:spPr>
            <a:xfrm>
              <a:off x="8442231" y="4213198"/>
              <a:ext cx="1281733" cy="358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title="Arrow from Alice's output share 97 to output 30">
              <a:extLst>
                <a:ext uri="{FF2B5EF4-FFF2-40B4-BE49-F238E27FC236}">
                  <a16:creationId xmlns:a16="http://schemas.microsoft.com/office/drawing/2014/main" id="{5D89FB47-F480-7548-8B29-3CCCCD507F25}"/>
                </a:ext>
              </a:extLst>
            </p:cNvPr>
            <p:cNvCxnSpPr>
              <a:cxnSpLocks noChangeAspect="1"/>
            </p:cNvCxnSpPr>
            <p:nvPr/>
          </p:nvCxnSpPr>
          <p:spPr>
            <a:xfrm rot="-120000">
              <a:off x="8456050" y="3379360"/>
              <a:ext cx="1256833" cy="8138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title="Arrow from Charlie's output share 5 to output 30">
              <a:extLst>
                <a:ext uri="{FF2B5EF4-FFF2-40B4-BE49-F238E27FC236}">
                  <a16:creationId xmlns:a16="http://schemas.microsoft.com/office/drawing/2014/main" id="{DAF84BC7-3DC6-B446-96C9-08CEC2DFB6B8}"/>
                </a:ext>
              </a:extLst>
            </p:cNvPr>
            <p:cNvCxnSpPr>
              <a:cxnSpLocks noChangeAspect="1"/>
            </p:cNvCxnSpPr>
            <p:nvPr/>
          </p:nvCxnSpPr>
          <p:spPr>
            <a:xfrm rot="120000" flipV="1">
              <a:off x="8456053" y="4236809"/>
              <a:ext cx="1245367" cy="8138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7D1A225B-08FA-E746-ABBB-80F80F7C1B44}"/>
              </a:ext>
            </a:extLst>
          </p:cNvPr>
          <p:cNvGrpSpPr/>
          <p:nvPr/>
        </p:nvGrpSpPr>
        <p:grpSpPr>
          <a:xfrm>
            <a:off x="1459719" y="5441589"/>
            <a:ext cx="6988018" cy="615311"/>
            <a:chOff x="1459719" y="5441589"/>
            <a:chExt cx="6988018" cy="615311"/>
          </a:xfrm>
        </p:grpSpPr>
        <p:sp>
          <p:nvSpPr>
            <p:cNvPr id="93" name="TextBox 92"/>
            <p:cNvSpPr txBox="1"/>
            <p:nvPr/>
          </p:nvSpPr>
          <p:spPr>
            <a:xfrm>
              <a:off x="1459719" y="5687568"/>
              <a:ext cx="2639951" cy="369332"/>
            </a:xfrm>
            <a:prstGeom prst="rect">
              <a:avLst/>
            </a:prstGeom>
            <a:noFill/>
          </p:spPr>
          <p:txBody>
            <a:bodyPr wrap="square" rtlCol="0">
              <a:spAutoFit/>
            </a:bodyPr>
            <a:lstStyle/>
            <a:p>
              <a:pPr algn="ctr"/>
              <a:r>
                <a:rPr lang="en-US" b="1" dirty="0"/>
                <a:t>Underlying Values</a:t>
              </a:r>
            </a:p>
          </p:txBody>
        </p:sp>
        <p:sp>
          <p:nvSpPr>
            <p:cNvPr id="97" name="TextBox 96"/>
            <p:cNvSpPr txBox="1"/>
            <p:nvPr/>
          </p:nvSpPr>
          <p:spPr>
            <a:xfrm>
              <a:off x="4414395" y="5687568"/>
              <a:ext cx="467493" cy="369332"/>
            </a:xfrm>
            <a:prstGeom prst="rect">
              <a:avLst/>
            </a:prstGeom>
            <a:noFill/>
          </p:spPr>
          <p:txBody>
            <a:bodyPr wrap="square" rtlCol="0">
              <a:spAutoFit/>
            </a:bodyPr>
            <a:lstStyle/>
            <a:p>
              <a:pPr algn="ctr"/>
              <a:r>
                <a:rPr lang="en-US" b="1" dirty="0"/>
                <a:t>8</a:t>
              </a:r>
              <a:endParaRPr lang="en-US" b="1" baseline="-25000" dirty="0"/>
            </a:p>
          </p:txBody>
        </p:sp>
        <p:sp>
          <p:nvSpPr>
            <p:cNvPr id="101" name="TextBox 100"/>
            <p:cNvSpPr txBox="1"/>
            <p:nvPr/>
          </p:nvSpPr>
          <p:spPr>
            <a:xfrm>
              <a:off x="5593949" y="5687568"/>
              <a:ext cx="467493" cy="369332"/>
            </a:xfrm>
            <a:prstGeom prst="rect">
              <a:avLst/>
            </a:prstGeom>
            <a:noFill/>
          </p:spPr>
          <p:txBody>
            <a:bodyPr wrap="square" rtlCol="0">
              <a:spAutoFit/>
            </a:bodyPr>
            <a:lstStyle/>
            <a:p>
              <a:pPr algn="ctr"/>
              <a:r>
                <a:rPr lang="en-US" b="1" dirty="0"/>
                <a:t>9</a:t>
              </a:r>
              <a:endParaRPr lang="en-US" b="1" baseline="-25000" dirty="0"/>
            </a:p>
          </p:txBody>
        </p:sp>
        <p:sp>
          <p:nvSpPr>
            <p:cNvPr id="105" name="TextBox 104"/>
            <p:cNvSpPr txBox="1"/>
            <p:nvPr/>
          </p:nvSpPr>
          <p:spPr>
            <a:xfrm>
              <a:off x="6773503" y="5687568"/>
              <a:ext cx="467493" cy="369332"/>
            </a:xfrm>
            <a:prstGeom prst="rect">
              <a:avLst/>
            </a:prstGeom>
            <a:noFill/>
          </p:spPr>
          <p:txBody>
            <a:bodyPr wrap="square" rtlCol="0">
              <a:spAutoFit/>
            </a:bodyPr>
            <a:lstStyle/>
            <a:p>
              <a:pPr algn="ctr"/>
              <a:r>
                <a:rPr lang="en-US" b="1" dirty="0" smtClean="0"/>
                <a:t>13</a:t>
              </a:r>
              <a:endParaRPr lang="en-US" b="1" baseline="-25000" dirty="0"/>
            </a:p>
          </p:txBody>
        </p:sp>
        <p:sp>
          <p:nvSpPr>
            <p:cNvPr id="109" name="TextBox 108"/>
            <p:cNvSpPr txBox="1"/>
            <p:nvPr/>
          </p:nvSpPr>
          <p:spPr>
            <a:xfrm>
              <a:off x="7967399" y="5687568"/>
              <a:ext cx="467493" cy="369332"/>
            </a:xfrm>
            <a:prstGeom prst="rect">
              <a:avLst/>
            </a:prstGeom>
            <a:noFill/>
          </p:spPr>
          <p:txBody>
            <a:bodyPr wrap="square" rtlCol="0">
              <a:spAutoFit/>
            </a:bodyPr>
            <a:lstStyle/>
            <a:p>
              <a:pPr algn="ctr"/>
              <a:r>
                <a:rPr lang="en-US" b="1" dirty="0"/>
                <a:t>30</a:t>
              </a:r>
              <a:endParaRPr lang="en-US" b="1" baseline="-25000" dirty="0"/>
            </a:p>
          </p:txBody>
        </p:sp>
        <p:sp>
          <p:nvSpPr>
            <p:cNvPr id="57" name="TextBox 56"/>
            <p:cNvSpPr txBox="1"/>
            <p:nvPr/>
          </p:nvSpPr>
          <p:spPr>
            <a:xfrm>
              <a:off x="5002679" y="5687568"/>
              <a:ext cx="467493" cy="369332"/>
            </a:xfrm>
            <a:prstGeom prst="rect">
              <a:avLst/>
            </a:prstGeom>
            <a:noFill/>
          </p:spPr>
          <p:txBody>
            <a:bodyPr wrap="square" rtlCol="0">
              <a:spAutoFit/>
            </a:bodyPr>
            <a:lstStyle/>
            <a:p>
              <a:pPr algn="ctr"/>
              <a:r>
                <a:rPr lang="en-US" b="1" dirty="0"/>
                <a:t>+</a:t>
              </a:r>
              <a:endParaRPr lang="en-US" b="1" baseline="-25000" dirty="0"/>
            </a:p>
          </p:txBody>
        </p:sp>
        <p:sp>
          <p:nvSpPr>
            <p:cNvPr id="58" name="TextBox 57"/>
            <p:cNvSpPr txBox="1"/>
            <p:nvPr/>
          </p:nvSpPr>
          <p:spPr>
            <a:xfrm>
              <a:off x="6191593" y="5687568"/>
              <a:ext cx="467493" cy="369332"/>
            </a:xfrm>
            <a:prstGeom prst="rect">
              <a:avLst/>
            </a:prstGeom>
            <a:noFill/>
          </p:spPr>
          <p:txBody>
            <a:bodyPr wrap="square" rtlCol="0">
              <a:spAutoFit/>
            </a:bodyPr>
            <a:lstStyle/>
            <a:p>
              <a:pPr algn="ctr"/>
              <a:r>
                <a:rPr lang="en-US" b="1" dirty="0"/>
                <a:t>+</a:t>
              </a:r>
              <a:endParaRPr lang="en-US" b="1" baseline="-25000" dirty="0"/>
            </a:p>
          </p:txBody>
        </p:sp>
        <p:sp>
          <p:nvSpPr>
            <p:cNvPr id="59" name="TextBox 58"/>
            <p:cNvSpPr txBox="1"/>
            <p:nvPr/>
          </p:nvSpPr>
          <p:spPr>
            <a:xfrm>
              <a:off x="7377524" y="5687568"/>
              <a:ext cx="467493" cy="369332"/>
            </a:xfrm>
            <a:prstGeom prst="rect">
              <a:avLst/>
            </a:prstGeom>
            <a:noFill/>
          </p:spPr>
          <p:txBody>
            <a:bodyPr wrap="square" rtlCol="0">
              <a:spAutoFit/>
            </a:bodyPr>
            <a:lstStyle/>
            <a:p>
              <a:pPr algn="ctr"/>
              <a:r>
                <a:rPr lang="en-US" b="1" dirty="0"/>
                <a:t>=</a:t>
              </a:r>
              <a:endParaRPr lang="en-US" b="1" baseline="-25000" dirty="0"/>
            </a:p>
          </p:txBody>
        </p:sp>
        <p:cxnSp>
          <p:nvCxnSpPr>
            <p:cNvPr id="91" name="Straight Connector 90"/>
            <p:cNvCxnSpPr/>
            <p:nvPr/>
          </p:nvCxnSpPr>
          <p:spPr>
            <a:xfrm>
              <a:off x="4404660" y="5450541"/>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5590988" y="5447559"/>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6771342" y="5444573"/>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7969619" y="5441589"/>
              <a:ext cx="4781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84" name="Group 83"/>
          <p:cNvGrpSpPr/>
          <p:nvPr/>
        </p:nvGrpSpPr>
        <p:grpSpPr>
          <a:xfrm>
            <a:off x="4414395" y="3104195"/>
            <a:ext cx="4023488" cy="3033640"/>
            <a:chOff x="4414395" y="3104195"/>
            <a:chExt cx="4023488" cy="3033640"/>
          </a:xfrm>
        </p:grpSpPr>
        <p:sp>
          <p:nvSpPr>
            <p:cNvPr id="87" name="Rectangle 86" title="Rectangle around Charlie's shares">
              <a:extLst>
                <a:ext uri="{C183D7F6-B498-43B3-948B-1728B52AA6E4}">
                  <adec:decorative xmlns="" xmlns:adec="http://schemas.microsoft.com/office/drawing/2017/decorative" val="1"/>
                </a:ext>
              </a:extLst>
            </p:cNvPr>
            <p:cNvSpPr/>
            <p:nvPr/>
          </p:nvSpPr>
          <p:spPr>
            <a:xfrm rot="5400000">
              <a:off x="6193888" y="3025640"/>
              <a:ext cx="467493" cy="40204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8" name="Rectangle 87" title="Rectangle around shares of Bob's input">
              <a:extLst>
                <a:ext uri="{FF2B5EF4-FFF2-40B4-BE49-F238E27FC236}">
                  <a16:creationId xmlns:a16="http://schemas.microsoft.com/office/drawing/2014/main" id="{E1EFC7D7-13DF-5A48-BCC0-613E6FAB95F4}"/>
                </a:ext>
                <a:ext uri="{C183D7F6-B498-43B3-948B-1728B52AA6E4}">
                  <adec:decorative xmlns="" xmlns:adec="http://schemas.microsoft.com/office/drawing/2017/decorative" val="1"/>
                </a:ext>
              </a:extLst>
            </p:cNvPr>
            <p:cNvSpPr/>
            <p:nvPr/>
          </p:nvSpPr>
          <p:spPr>
            <a:xfrm>
              <a:off x="5593949" y="3107179"/>
              <a:ext cx="467493" cy="30306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9" name="Rectangle 88" title="Rectangle around shares of Charlie's input">
              <a:extLst>
                <a:ext uri="{FF2B5EF4-FFF2-40B4-BE49-F238E27FC236}">
                  <a16:creationId xmlns:a16="http://schemas.microsoft.com/office/drawing/2014/main" id="{9471E005-E2AB-B347-A45A-58435FFB5053}"/>
                </a:ext>
                <a:ext uri="{C183D7F6-B498-43B3-948B-1728B52AA6E4}">
                  <adec:decorative xmlns="" xmlns:adec="http://schemas.microsoft.com/office/drawing/2017/decorative" val="1"/>
                </a:ext>
              </a:extLst>
            </p:cNvPr>
            <p:cNvSpPr/>
            <p:nvPr/>
          </p:nvSpPr>
          <p:spPr>
            <a:xfrm>
              <a:off x="6768315" y="3104195"/>
              <a:ext cx="467493" cy="30306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90" name="Rectangle 89" title="Rectangle around Bob's shares">
              <a:extLst>
                <a:ext uri="{FF2B5EF4-FFF2-40B4-BE49-F238E27FC236}">
                  <a16:creationId xmlns:a16="http://schemas.microsoft.com/office/drawing/2014/main" id="{0AAD483B-1FCF-5C4F-A5A5-0E0047C141DA}"/>
                </a:ext>
                <a:ext uri="{C183D7F6-B498-43B3-948B-1728B52AA6E4}">
                  <adec:decorative xmlns="" xmlns:adec="http://schemas.microsoft.com/office/drawing/2017/decorative" val="1"/>
                </a:ext>
              </a:extLst>
            </p:cNvPr>
            <p:cNvSpPr/>
            <p:nvPr/>
          </p:nvSpPr>
          <p:spPr>
            <a:xfrm rot="5400000">
              <a:off x="6190896" y="2197909"/>
              <a:ext cx="467493" cy="40204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sp>
        <p:nvSpPr>
          <p:cNvPr id="71" name="Content Placeholder 2">
            <a:extLst>
              <a:ext uri="{FF2B5EF4-FFF2-40B4-BE49-F238E27FC236}">
                <a16:creationId xmlns:a16="http://schemas.microsoft.com/office/drawing/2014/main" id="{ADD3D0E8-D8E4-2845-A4A2-6929F2E0648A}"/>
              </a:ext>
            </a:extLst>
          </p:cNvPr>
          <p:cNvSpPr txBox="1">
            <a:spLocks/>
          </p:cNvSpPr>
          <p:nvPr/>
        </p:nvSpPr>
        <p:spPr>
          <a:xfrm>
            <a:off x="8902385" y="5541818"/>
            <a:ext cx="3154680" cy="699654"/>
          </a:xfrm>
          <a:prstGeom prst="rect">
            <a:avLst/>
          </a:prstGeom>
          <a:solidFill>
            <a:schemeClr val="accent1">
              <a:lumMod val="40000"/>
              <a:lumOff val="60000"/>
            </a:schemeClr>
          </a:solidFill>
          <a:ln w="12700">
            <a:solidFill>
              <a:schemeClr val="tx1"/>
            </a:solidFill>
          </a:ln>
        </p:spPr>
        <p:txBody>
          <a:bodyPr lIns="182880" anchor="ctr" anchorCtr="0"/>
          <a:lstStyle>
            <a:lvl1pPr marL="233363" indent="-233363" algn="l" eaLnBrk="1" hangingPunct="1">
              <a:lnSpc>
                <a:spcPts val="2000"/>
              </a:lnSpc>
              <a:spcBef>
                <a:spcPts val="300"/>
              </a:spcBef>
              <a:spcAft>
                <a:spcPts val="600"/>
              </a:spcAft>
              <a:buFont typeface="Arial" pitchFamily="34" charset="0"/>
              <a:buChar char="•"/>
              <a:defRPr sz="2000" b="1">
                <a:latin typeface="Arial" pitchFamily="34" charset="0"/>
                <a:cs typeface="Arial" pitchFamily="34" charset="0"/>
              </a:defRPr>
            </a:lvl1pPr>
            <a:lvl2pPr marL="509588" indent="-225425" algn="l" eaLnBrk="1" hangingPunct="1">
              <a:lnSpc>
                <a:spcPts val="2000"/>
              </a:lnSpc>
              <a:spcBef>
                <a:spcPts val="300"/>
              </a:spcBef>
              <a:spcAft>
                <a:spcPts val="600"/>
              </a:spcAft>
              <a:buFont typeface="Arial" pitchFamily="34" charset="0"/>
              <a:buChar char="–"/>
              <a:defRPr sz="2000" b="1">
                <a:latin typeface="Arial" pitchFamily="34" charset="0"/>
                <a:cs typeface="Arial" pitchFamily="34" charset="0"/>
              </a:defRPr>
            </a:lvl2pPr>
            <a:lvl3pPr marL="854075" indent="-223838" algn="l" eaLnBrk="1" hangingPunct="1">
              <a:lnSpc>
                <a:spcPts val="2000"/>
              </a:lnSpc>
              <a:spcBef>
                <a:spcPts val="300"/>
              </a:spcBef>
              <a:spcAft>
                <a:spcPts val="600"/>
              </a:spcAft>
              <a:buFont typeface="Arial" pitchFamily="34" charset="0"/>
              <a:buChar char="•"/>
              <a:defRPr sz="1600" b="1">
                <a:latin typeface="Arial" pitchFamily="34" charset="0"/>
                <a:cs typeface="Arial" pitchFamily="34" charset="0"/>
              </a:defRPr>
            </a:lvl3pPr>
            <a:lvl4pPr marL="1035050" indent="-180975" algn="l" eaLnBrk="1" hangingPunct="1">
              <a:lnSpc>
                <a:spcPts val="2000"/>
              </a:lnSpc>
              <a:spcBef>
                <a:spcPts val="300"/>
              </a:spcBef>
              <a:spcAft>
                <a:spcPts val="600"/>
              </a:spcAft>
              <a:buFont typeface="Courier New" pitchFamily="49" charset="0"/>
              <a:buChar char="o"/>
              <a:defRPr sz="1400" b="1">
                <a:latin typeface="Arial" pitchFamily="34" charset="0"/>
                <a:cs typeface="Arial" pitchFamily="34" charset="0"/>
              </a:defRPr>
            </a:lvl4pPr>
            <a:lvl5pPr marL="796925" indent="0" algn="l" eaLnBrk="1" hangingPunct="1">
              <a:spcBef>
                <a:spcPts val="600"/>
              </a:spcBef>
              <a:defRPr sz="1600" b="1">
                <a:latin typeface="Arial" pitchFamily="34" charset="0"/>
                <a:cs typeface="Arial" pitchFamily="34" charset="0"/>
              </a:defRPr>
            </a:lvl5pPr>
            <a:lvl6pPr marL="1147763" indent="0" algn="l" eaLnBrk="1" hangingPunct="1">
              <a:spcBef>
                <a:spcPts val="600"/>
              </a:spcBef>
              <a:defRPr sz="1400" b="1">
                <a:latin typeface="Arial" pitchFamily="34" charset="0"/>
                <a:cs typeface="Arial" pitchFamily="34" charset="0"/>
              </a:defRPr>
            </a:lvl6pPr>
            <a:lvl7pPr marL="1319213" indent="-179388" algn="l" eaLnBrk="1" hangingPunct="1">
              <a:lnSpc>
                <a:spcPts val="2000"/>
              </a:lnSpc>
              <a:spcBef>
                <a:spcPts val="300"/>
              </a:spcBef>
              <a:spcAft>
                <a:spcPts val="600"/>
              </a:spcAft>
              <a:buFont typeface="Arial" pitchFamily="34" charset="0"/>
              <a:buChar char="•"/>
              <a:defRPr sz="1200" b="1">
                <a:latin typeface="Arial" pitchFamily="34" charset="0"/>
                <a:cs typeface="Arial" pitchFamily="34" charset="0"/>
              </a:defRPr>
            </a:lvl7pPr>
          </a:lstStyle>
          <a:p>
            <a:pPr marL="0" indent="0">
              <a:spcBef>
                <a:spcPts val="600"/>
              </a:spcBef>
              <a:buFont typeface="Arial" pitchFamily="34" charset="0"/>
              <a:buNone/>
            </a:pPr>
            <a:r>
              <a:rPr lang="en-US" sz="1600" kern="0" dirty="0">
                <a:solidFill>
                  <a:schemeClr val="tx1"/>
                </a:solidFill>
                <a:cs typeface="Arial"/>
              </a:rPr>
              <a:t>No one learns anything beyond result of computation</a:t>
            </a:r>
          </a:p>
        </p:txBody>
      </p:sp>
    </p:spTree>
    <p:extLst>
      <p:ext uri="{BB962C8B-B14F-4D97-AF65-F5344CB8AC3E}">
        <p14:creationId xmlns:p14="http://schemas.microsoft.com/office/powerpoint/2010/main" val="3719156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53710" y="101601"/>
            <a:ext cx="9681406" cy="816989"/>
          </a:xfrm>
        </p:spPr>
        <p:txBody>
          <a:bodyPr/>
          <a:lstStyle/>
          <a:p>
            <a:r>
              <a:rPr lang="en-US" dirty="0">
                <a:latin typeface="+mj-lt"/>
              </a:rPr>
              <a:t>MPC for Any Function</a:t>
            </a:r>
            <a:endParaRPr lang="en-US" dirty="0">
              <a:solidFill>
                <a:srgbClr val="FF0000"/>
              </a:solidFill>
              <a:latin typeface="+mj-lt"/>
            </a:endParaRPr>
          </a:p>
        </p:txBody>
      </p:sp>
      <p:grpSp>
        <p:nvGrpSpPr>
          <p:cNvPr id="4" name="Group 3">
            <a:extLst>
              <a:ext uri="{FF2B5EF4-FFF2-40B4-BE49-F238E27FC236}">
                <a16:creationId xmlns:a16="http://schemas.microsoft.com/office/drawing/2014/main" id="{FFD7D230-5B03-0644-9B47-B5CBE7C67008}"/>
              </a:ext>
            </a:extLst>
          </p:cNvPr>
          <p:cNvGrpSpPr/>
          <p:nvPr/>
        </p:nvGrpSpPr>
        <p:grpSpPr>
          <a:xfrm>
            <a:off x="346868" y="1077181"/>
            <a:ext cx="5394960" cy="4564767"/>
            <a:chOff x="346868" y="1077181"/>
            <a:chExt cx="5394960" cy="4564767"/>
          </a:xfrm>
        </p:grpSpPr>
        <p:sp>
          <p:nvSpPr>
            <p:cNvPr id="224" name="TextBox 223"/>
            <p:cNvSpPr txBox="1"/>
            <p:nvPr/>
          </p:nvSpPr>
          <p:spPr>
            <a:xfrm>
              <a:off x="346868" y="1077181"/>
              <a:ext cx="5394960" cy="384721"/>
            </a:xfrm>
            <a:prstGeom prst="rect">
              <a:avLst/>
            </a:prstGeom>
            <a:noFill/>
          </p:spPr>
          <p:txBody>
            <a:bodyPr wrap="square"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b="1" dirty="0">
                  <a:solidFill>
                    <a:srgbClr val="000000"/>
                  </a:solidFill>
                  <a:latin typeface="Arial"/>
                </a:rPr>
                <a:t>MPC for Arithmetic Computation</a:t>
              </a:r>
              <a:endParaRPr kumimoji="0" lang="en-US" sz="1900" b="1" i="0" u="none" strike="noStrike" kern="1200" cap="none" spc="0" normalizeH="0" baseline="30000" noProof="0" dirty="0">
                <a:ln>
                  <a:noFill/>
                </a:ln>
                <a:solidFill>
                  <a:srgbClr val="000000"/>
                </a:solidFill>
                <a:effectLst/>
                <a:uLnTx/>
                <a:uFillTx/>
                <a:latin typeface="Arial"/>
              </a:endParaRPr>
            </a:p>
          </p:txBody>
        </p:sp>
        <p:sp>
          <p:nvSpPr>
            <p:cNvPr id="54" name="TextBox 53"/>
            <p:cNvSpPr txBox="1"/>
            <p:nvPr/>
          </p:nvSpPr>
          <p:spPr>
            <a:xfrm>
              <a:off x="346868" y="4349286"/>
              <a:ext cx="5394960" cy="1292662"/>
            </a:xfrm>
            <a:prstGeom prst="rect">
              <a:avLst/>
            </a:prstGeom>
            <a:noFill/>
          </p:spPr>
          <p:txBody>
            <a:bodyPr wrap="none" rtlCol="0">
              <a:noAutofit/>
            </a:bodyPr>
            <a:lstStyle/>
            <a:p>
              <a:pPr algn="ctr" eaLnBrk="1" fontAlgn="auto" hangingPunct="1">
                <a:spcBef>
                  <a:spcPts val="0"/>
                </a:spcBef>
                <a:spcAft>
                  <a:spcPts val="400"/>
                </a:spcAft>
                <a:defRPr/>
              </a:pPr>
              <a:r>
                <a:rPr kumimoji="0" lang="en-US" b="1" i="0" u="none" strike="noStrike" kern="1200" cap="none" spc="0" normalizeH="0" baseline="0" noProof="0" dirty="0">
                  <a:ln>
                    <a:noFill/>
                  </a:ln>
                  <a:solidFill>
                    <a:srgbClr val="000000"/>
                  </a:solidFill>
                  <a:effectLst/>
                  <a:uLnTx/>
                  <a:uFillTx/>
                  <a:latin typeface="Arial"/>
                </a:rPr>
                <a:t>MPC for add,</a:t>
              </a:r>
              <a:r>
                <a:rPr kumimoji="0" lang="en-US" b="1" i="0" u="none" strike="noStrike" kern="1200" cap="none" spc="0" normalizeH="0" noProof="0" dirty="0">
                  <a:ln>
                    <a:noFill/>
                  </a:ln>
                  <a:solidFill>
                    <a:srgbClr val="000000"/>
                  </a:solidFill>
                  <a:effectLst/>
                  <a:uLnTx/>
                  <a:uFillTx/>
                  <a:latin typeface="Arial"/>
                </a:rPr>
                <a:t> multiply primitives over integers</a:t>
              </a:r>
              <a:br>
                <a:rPr kumimoji="0" lang="en-US" b="1" i="0" u="none" strike="noStrike" kern="1200" cap="none" spc="0" normalizeH="0" noProof="0" dirty="0">
                  <a:ln>
                    <a:noFill/>
                  </a:ln>
                  <a:solidFill>
                    <a:srgbClr val="000000"/>
                  </a:solidFill>
                  <a:effectLst/>
                  <a:uLnTx/>
                  <a:uFillTx/>
                  <a:latin typeface="Arial"/>
                </a:rPr>
              </a:br>
              <a:r>
                <a:rPr kumimoji="0" lang="en-US" b="1" i="0" u="none" strike="noStrike" kern="1200" cap="none" spc="0" normalizeH="0" noProof="0" dirty="0">
                  <a:ln>
                    <a:noFill/>
                  </a:ln>
                  <a:solidFill>
                    <a:srgbClr val="000000"/>
                  </a:solidFill>
                  <a:effectLst/>
                  <a:uLnTx/>
                  <a:uFillTx/>
                  <a:latin typeface="Arial"/>
                </a:rPr>
                <a:t>can securely compute any function!</a:t>
              </a:r>
              <a:endParaRPr kumimoji="0" lang="en-US" b="1" i="0" u="none" strike="noStrike" kern="1200" cap="none" spc="0" normalizeH="0" baseline="0" noProof="0" dirty="0">
                <a:ln>
                  <a:noFill/>
                </a:ln>
                <a:solidFill>
                  <a:srgbClr val="000000"/>
                </a:solidFill>
                <a:effectLst/>
                <a:uLnTx/>
                <a:uFillTx/>
                <a:latin typeface="Arial"/>
              </a:endParaRPr>
            </a:p>
          </p:txBody>
        </p:sp>
        <p:grpSp>
          <p:nvGrpSpPr>
            <p:cNvPr id="11" name="Group 10">
              <a:extLst>
                <a:ext uri="{FF2B5EF4-FFF2-40B4-BE49-F238E27FC236}">
                  <a16:creationId xmlns:a16="http://schemas.microsoft.com/office/drawing/2014/main" id="{31F44A70-C454-6947-9024-D74CCBA91D7F}"/>
                </a:ext>
              </a:extLst>
            </p:cNvPr>
            <p:cNvGrpSpPr/>
            <p:nvPr/>
          </p:nvGrpSpPr>
          <p:grpSpPr>
            <a:xfrm>
              <a:off x="926446" y="1735998"/>
              <a:ext cx="4235804" cy="2201683"/>
              <a:chOff x="1087897" y="1388184"/>
              <a:chExt cx="3363976" cy="1748525"/>
            </a:xfrm>
          </p:grpSpPr>
          <p:sp>
            <p:nvSpPr>
              <p:cNvPr id="12" name="Oval 11">
                <a:extLst>
                  <a:ext uri="{FF2B5EF4-FFF2-40B4-BE49-F238E27FC236}">
                    <a16:creationId xmlns:a16="http://schemas.microsoft.com/office/drawing/2014/main" id="{06406310-23F4-EB42-8189-FE2B68E32ECA}"/>
                  </a:ext>
                </a:extLst>
              </p:cNvPr>
              <p:cNvSpPr/>
              <p:nvPr/>
            </p:nvSpPr>
            <p:spPr>
              <a:xfrm>
                <a:off x="2034373" y="2378645"/>
                <a:ext cx="457200" cy="457200"/>
              </a:xfrm>
              <a:prstGeom prst="ellipse">
                <a:avLst/>
              </a:prstGeom>
              <a:solidFill>
                <a:schemeClr val="bg2">
                  <a:lumMod val="40000"/>
                  <a:lumOff val="60000"/>
                </a:schemeClr>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a:solidFill>
                      <a:schemeClr val="tx1"/>
                    </a:solidFill>
                    <a:latin typeface="Consolas" panose="020B0609020204030204" pitchFamily="49" charset="0"/>
                    <a:cs typeface="Consolas" panose="020B0609020204030204" pitchFamily="49" charset="0"/>
                  </a:rPr>
                  <a:t>+</a:t>
                </a:r>
              </a:p>
            </p:txBody>
          </p:sp>
          <p:sp>
            <p:nvSpPr>
              <p:cNvPr id="13" name="Oval 12">
                <a:extLst>
                  <a:ext uri="{FF2B5EF4-FFF2-40B4-BE49-F238E27FC236}">
                    <a16:creationId xmlns:a16="http://schemas.microsoft.com/office/drawing/2014/main" id="{3389522C-A711-544E-A258-B25B86E5DD6B}"/>
                  </a:ext>
                </a:extLst>
              </p:cNvPr>
              <p:cNvSpPr/>
              <p:nvPr/>
            </p:nvSpPr>
            <p:spPr>
              <a:xfrm>
                <a:off x="2034373" y="1689048"/>
                <a:ext cx="457200" cy="457200"/>
              </a:xfrm>
              <a:prstGeom prst="ellipse">
                <a:avLst/>
              </a:prstGeom>
              <a:solidFill>
                <a:schemeClr val="bg2">
                  <a:lumMod val="40000"/>
                  <a:lumOff val="60000"/>
                </a:schemeClr>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a:solidFill>
                      <a:schemeClr val="tx1"/>
                    </a:solidFill>
                    <a:latin typeface="Consolas" panose="020B0609020204030204" pitchFamily="49" charset="0"/>
                    <a:cs typeface="Consolas" panose="020B0609020204030204" pitchFamily="49" charset="0"/>
                  </a:rPr>
                  <a:t>+</a:t>
                </a:r>
              </a:p>
            </p:txBody>
          </p:sp>
          <p:sp>
            <p:nvSpPr>
              <p:cNvPr id="14" name="Oval 13">
                <a:extLst>
                  <a:ext uri="{FF2B5EF4-FFF2-40B4-BE49-F238E27FC236}">
                    <a16:creationId xmlns:a16="http://schemas.microsoft.com/office/drawing/2014/main" id="{40CA52B8-4373-E645-94CF-54A0A59547A4}"/>
                  </a:ext>
                </a:extLst>
              </p:cNvPr>
              <p:cNvSpPr/>
              <p:nvPr/>
            </p:nvSpPr>
            <p:spPr>
              <a:xfrm>
                <a:off x="3090944" y="2033846"/>
                <a:ext cx="457200" cy="457200"/>
              </a:xfrm>
              <a:prstGeom prst="ellipse">
                <a:avLst/>
              </a:prstGeom>
              <a:solidFill>
                <a:schemeClr val="bg2">
                  <a:lumMod val="40000"/>
                  <a:lumOff val="60000"/>
                </a:schemeClr>
              </a:solidFill>
              <a:ln>
                <a:solidFill>
                  <a:schemeClr val="tx1"/>
                </a:solidFill>
              </a:ln>
            </p:spPr>
            <p:style>
              <a:lnRef idx="1">
                <a:schemeClr val="accent1"/>
              </a:lnRef>
              <a:fillRef idx="2">
                <a:schemeClr val="accent1"/>
              </a:fillRef>
              <a:effectRef idx="1">
                <a:schemeClr val="accent1"/>
              </a:effectRef>
              <a:fontRef idx="minor">
                <a:schemeClr val="dk1"/>
              </a:fontRef>
            </p:style>
            <p:txBody>
              <a:bodyPr lIns="0" tIns="0" rIns="0" bIns="0" rtlCol="0" anchor="ctr"/>
              <a:lstStyle/>
              <a:p>
                <a:pPr algn="ctr"/>
                <a:r>
                  <a:rPr lang="en-US" sz="2400" b="1" dirty="0">
                    <a:solidFill>
                      <a:schemeClr val="tx1"/>
                    </a:solidFill>
                    <a:latin typeface="Consolas" panose="020B0609020204030204" pitchFamily="49" charset="0"/>
                    <a:cs typeface="Consolas" panose="020B0609020204030204" pitchFamily="49" charset="0"/>
                  </a:rPr>
                  <a:t>×</a:t>
                </a:r>
              </a:p>
            </p:txBody>
          </p:sp>
          <p:sp>
            <p:nvSpPr>
              <p:cNvPr id="15" name="TextBox 14">
                <a:extLst>
                  <a:ext uri="{FF2B5EF4-FFF2-40B4-BE49-F238E27FC236}">
                    <a16:creationId xmlns:a16="http://schemas.microsoft.com/office/drawing/2014/main" id="{60AF29C0-236D-1546-A7B3-9208FA33CC62}"/>
                  </a:ext>
                </a:extLst>
              </p:cNvPr>
              <p:cNvSpPr txBox="1"/>
              <p:nvPr/>
            </p:nvSpPr>
            <p:spPr>
              <a:xfrm>
                <a:off x="1107134" y="1388184"/>
                <a:ext cx="325731" cy="369332"/>
              </a:xfrm>
              <a:prstGeom prst="rect">
                <a:avLst/>
              </a:prstGeom>
              <a:noFill/>
            </p:spPr>
            <p:txBody>
              <a:bodyPr wrap="none" rtlCol="0">
                <a:spAutoFit/>
              </a:bodyPr>
              <a:lstStyle/>
              <a:p>
                <a:pPr algn="ctr"/>
                <a:r>
                  <a:rPr lang="en-US" b="1" dirty="0"/>
                  <a:t>u</a:t>
                </a:r>
              </a:p>
            </p:txBody>
          </p:sp>
          <p:sp>
            <p:nvSpPr>
              <p:cNvPr id="16" name="TextBox 15">
                <a:extLst>
                  <a:ext uri="{FF2B5EF4-FFF2-40B4-BE49-F238E27FC236}">
                    <a16:creationId xmlns:a16="http://schemas.microsoft.com/office/drawing/2014/main" id="{7CB1D797-D50E-8B4E-B168-1C2B3A5D8CDA}"/>
                  </a:ext>
                </a:extLst>
              </p:cNvPr>
              <p:cNvSpPr txBox="1"/>
              <p:nvPr/>
            </p:nvSpPr>
            <p:spPr>
              <a:xfrm>
                <a:off x="1113546" y="2077781"/>
                <a:ext cx="312906" cy="369332"/>
              </a:xfrm>
              <a:prstGeom prst="rect">
                <a:avLst/>
              </a:prstGeom>
              <a:noFill/>
            </p:spPr>
            <p:txBody>
              <a:bodyPr wrap="none" rtlCol="0">
                <a:spAutoFit/>
              </a:bodyPr>
              <a:lstStyle/>
              <a:p>
                <a:pPr algn="ctr"/>
                <a:r>
                  <a:rPr lang="en-US" b="1" dirty="0"/>
                  <a:t>v</a:t>
                </a:r>
              </a:p>
            </p:txBody>
          </p:sp>
          <p:sp>
            <p:nvSpPr>
              <p:cNvPr id="17" name="TextBox 16">
                <a:extLst>
                  <a:ext uri="{FF2B5EF4-FFF2-40B4-BE49-F238E27FC236}">
                    <a16:creationId xmlns:a16="http://schemas.microsoft.com/office/drawing/2014/main" id="{0A719F95-6D82-A943-96D2-FA7F7291E0FE}"/>
                  </a:ext>
                </a:extLst>
              </p:cNvPr>
              <p:cNvSpPr txBox="1"/>
              <p:nvPr/>
            </p:nvSpPr>
            <p:spPr>
              <a:xfrm>
                <a:off x="1087897" y="2767377"/>
                <a:ext cx="364203" cy="369332"/>
              </a:xfrm>
              <a:prstGeom prst="rect">
                <a:avLst/>
              </a:prstGeom>
              <a:noFill/>
            </p:spPr>
            <p:txBody>
              <a:bodyPr wrap="none" rtlCol="0">
                <a:spAutoFit/>
              </a:bodyPr>
              <a:lstStyle/>
              <a:p>
                <a:pPr algn="ctr"/>
                <a:r>
                  <a:rPr lang="en-US" b="1" dirty="0"/>
                  <a:t>w</a:t>
                </a:r>
              </a:p>
            </p:txBody>
          </p:sp>
          <p:sp>
            <p:nvSpPr>
              <p:cNvPr id="18" name="TextBox 17">
                <a:extLst>
                  <a:ext uri="{FF2B5EF4-FFF2-40B4-BE49-F238E27FC236}">
                    <a16:creationId xmlns:a16="http://schemas.microsoft.com/office/drawing/2014/main" id="{70AC7A35-B632-C446-8506-71FA4D531CD3}"/>
                  </a:ext>
                </a:extLst>
              </p:cNvPr>
              <p:cNvSpPr txBox="1"/>
              <p:nvPr/>
            </p:nvSpPr>
            <p:spPr>
              <a:xfrm>
                <a:off x="4138967" y="2077780"/>
                <a:ext cx="312906" cy="369332"/>
              </a:xfrm>
              <a:prstGeom prst="rect">
                <a:avLst/>
              </a:prstGeom>
              <a:noFill/>
            </p:spPr>
            <p:txBody>
              <a:bodyPr wrap="none" rtlCol="0">
                <a:spAutoFit/>
              </a:bodyPr>
              <a:lstStyle/>
              <a:p>
                <a:pPr algn="ctr"/>
                <a:r>
                  <a:rPr lang="en-US" b="1" dirty="0"/>
                  <a:t>y</a:t>
                </a:r>
              </a:p>
            </p:txBody>
          </p:sp>
          <p:cxnSp>
            <p:nvCxnSpPr>
              <p:cNvPr id="19" name="Straight Arrow Connector 18" descr="Arrow, pointing right">
                <a:extLst>
                  <a:ext uri="{FF2B5EF4-FFF2-40B4-BE49-F238E27FC236}">
                    <a16:creationId xmlns:a16="http://schemas.microsoft.com/office/drawing/2014/main" id="{258CA98E-BCD1-A645-952C-BCDBC6A87635}"/>
                  </a:ext>
                </a:extLst>
              </p:cNvPr>
              <p:cNvCxnSpPr>
                <a:cxnSpLocks/>
                <a:stCxn id="14" idx="6"/>
                <a:endCxn id="18" idx="1"/>
              </p:cNvCxnSpPr>
              <p:nvPr/>
            </p:nvCxnSpPr>
            <p:spPr>
              <a:xfrm flipV="1">
                <a:off x="3548145" y="2262446"/>
                <a:ext cx="590822" cy="1"/>
              </a:xfrm>
              <a:prstGeom prst="straightConnector1">
                <a:avLst/>
              </a:prstGeom>
              <a:ln w="1905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descr="Arrow, pointing right">
                <a:extLst>
                  <a:ext uri="{FF2B5EF4-FFF2-40B4-BE49-F238E27FC236}">
                    <a16:creationId xmlns:a16="http://schemas.microsoft.com/office/drawing/2014/main" id="{91A05D49-1007-6E45-B0D4-40CE10FE5713}"/>
                  </a:ext>
                </a:extLst>
              </p:cNvPr>
              <p:cNvCxnSpPr>
                <a:cxnSpLocks/>
                <a:stCxn id="16" idx="3"/>
                <a:endCxn id="13" idx="2"/>
              </p:cNvCxnSpPr>
              <p:nvPr/>
            </p:nvCxnSpPr>
            <p:spPr>
              <a:xfrm flipV="1">
                <a:off x="1426452" y="1917649"/>
                <a:ext cx="607921" cy="344798"/>
              </a:xfrm>
              <a:prstGeom prst="straightConnector1">
                <a:avLst/>
              </a:prstGeom>
              <a:ln w="1905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descr="Arrow, pointing right">
                <a:extLst>
                  <a:ext uri="{FF2B5EF4-FFF2-40B4-BE49-F238E27FC236}">
                    <a16:creationId xmlns:a16="http://schemas.microsoft.com/office/drawing/2014/main" id="{60796202-3A3C-6E45-90F2-96DAB0679392}"/>
                  </a:ext>
                </a:extLst>
              </p:cNvPr>
              <p:cNvCxnSpPr>
                <a:cxnSpLocks/>
                <a:stCxn id="15" idx="3"/>
                <a:endCxn id="13" idx="2"/>
              </p:cNvCxnSpPr>
              <p:nvPr/>
            </p:nvCxnSpPr>
            <p:spPr>
              <a:xfrm>
                <a:off x="1432865" y="1572850"/>
                <a:ext cx="601508" cy="344799"/>
              </a:xfrm>
              <a:prstGeom prst="straightConnector1">
                <a:avLst/>
              </a:prstGeom>
              <a:ln w="1905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2" name="Straight Arrow Connector 21" descr="Arrow, pointing right">
                <a:extLst>
                  <a:ext uri="{FF2B5EF4-FFF2-40B4-BE49-F238E27FC236}">
                    <a16:creationId xmlns:a16="http://schemas.microsoft.com/office/drawing/2014/main" id="{58A247EE-EC3F-C240-BAA8-CDCBFA28BF1F}"/>
                  </a:ext>
                </a:extLst>
              </p:cNvPr>
              <p:cNvCxnSpPr>
                <a:cxnSpLocks/>
                <a:stCxn id="16" idx="3"/>
                <a:endCxn id="12" idx="2"/>
              </p:cNvCxnSpPr>
              <p:nvPr/>
            </p:nvCxnSpPr>
            <p:spPr>
              <a:xfrm>
                <a:off x="1426452" y="2262447"/>
                <a:ext cx="607921" cy="344799"/>
              </a:xfrm>
              <a:prstGeom prst="straightConnector1">
                <a:avLst/>
              </a:prstGeom>
              <a:ln w="1905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3" name="Straight Arrow Connector 22" descr="Arrow, pointing right">
                <a:extLst>
                  <a:ext uri="{FF2B5EF4-FFF2-40B4-BE49-F238E27FC236}">
                    <a16:creationId xmlns:a16="http://schemas.microsoft.com/office/drawing/2014/main" id="{E18932C9-A574-9E41-9A40-7EF9ECCAA144}"/>
                  </a:ext>
                </a:extLst>
              </p:cNvPr>
              <p:cNvCxnSpPr>
                <a:cxnSpLocks/>
                <a:stCxn id="17" idx="3"/>
                <a:endCxn id="12" idx="2"/>
              </p:cNvCxnSpPr>
              <p:nvPr/>
            </p:nvCxnSpPr>
            <p:spPr>
              <a:xfrm flipV="1">
                <a:off x="1452100" y="2607246"/>
                <a:ext cx="582273" cy="344797"/>
              </a:xfrm>
              <a:prstGeom prst="straightConnector1">
                <a:avLst/>
              </a:prstGeom>
              <a:ln w="1905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descr="Arrow, pointing right">
                <a:extLst>
                  <a:ext uri="{FF2B5EF4-FFF2-40B4-BE49-F238E27FC236}">
                    <a16:creationId xmlns:a16="http://schemas.microsoft.com/office/drawing/2014/main" id="{76E8AEC1-C84A-8A4A-8A5D-F1217EB01707}"/>
                  </a:ext>
                </a:extLst>
              </p:cNvPr>
              <p:cNvCxnSpPr>
                <a:cxnSpLocks/>
                <a:stCxn id="13" idx="6"/>
                <a:endCxn id="14" idx="2"/>
              </p:cNvCxnSpPr>
              <p:nvPr/>
            </p:nvCxnSpPr>
            <p:spPr>
              <a:xfrm>
                <a:off x="2491573" y="1917649"/>
                <a:ext cx="599371" cy="344798"/>
              </a:xfrm>
              <a:prstGeom prst="straightConnector1">
                <a:avLst/>
              </a:prstGeom>
              <a:ln w="1905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5" name="Straight Arrow Connector 24" descr="Arrow, pointing right">
                <a:extLst>
                  <a:ext uri="{FF2B5EF4-FFF2-40B4-BE49-F238E27FC236}">
                    <a16:creationId xmlns:a16="http://schemas.microsoft.com/office/drawing/2014/main" id="{0CA97286-E90A-1A48-808F-B416C39929D3}"/>
                  </a:ext>
                </a:extLst>
              </p:cNvPr>
              <p:cNvCxnSpPr>
                <a:cxnSpLocks/>
                <a:stCxn id="12" idx="6"/>
                <a:endCxn id="14" idx="2"/>
              </p:cNvCxnSpPr>
              <p:nvPr/>
            </p:nvCxnSpPr>
            <p:spPr>
              <a:xfrm flipV="1">
                <a:off x="2491573" y="2262447"/>
                <a:ext cx="599371" cy="344799"/>
              </a:xfrm>
              <a:prstGeom prst="straightConnector1">
                <a:avLst/>
              </a:prstGeom>
              <a:ln w="19050">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grpSp>
      </p:grpSp>
      <p:cxnSp>
        <p:nvCxnSpPr>
          <p:cNvPr id="161" name="Straight Connector 160"/>
          <p:cNvCxnSpPr/>
          <p:nvPr/>
        </p:nvCxnSpPr>
        <p:spPr>
          <a:xfrm>
            <a:off x="6094412" y="1039504"/>
            <a:ext cx="2" cy="43891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8044E40B-3441-664B-B61C-2A2953E42645}"/>
              </a:ext>
            </a:extLst>
          </p:cNvPr>
          <p:cNvGrpSpPr/>
          <p:nvPr/>
        </p:nvGrpSpPr>
        <p:grpSpPr>
          <a:xfrm>
            <a:off x="6439822" y="1077181"/>
            <a:ext cx="5394960" cy="4564767"/>
            <a:chOff x="6439822" y="1077181"/>
            <a:chExt cx="5394960" cy="4564767"/>
          </a:xfrm>
        </p:grpSpPr>
        <p:sp>
          <p:nvSpPr>
            <p:cNvPr id="5" name="TextBox 4"/>
            <p:cNvSpPr txBox="1"/>
            <p:nvPr/>
          </p:nvSpPr>
          <p:spPr>
            <a:xfrm>
              <a:off x="6439822" y="1077181"/>
              <a:ext cx="5394960" cy="384721"/>
            </a:xfrm>
            <a:prstGeom prst="rect">
              <a:avLst/>
            </a:prstGeom>
            <a:noFill/>
          </p:spPr>
          <p:txBody>
            <a:bodyPr wrap="square"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900" b="1" i="0" u="none" strike="noStrike" kern="1200" cap="none" spc="0" normalizeH="0" baseline="0" noProof="0" dirty="0">
                  <a:ln>
                    <a:noFill/>
                  </a:ln>
                  <a:solidFill>
                    <a:srgbClr val="000000"/>
                  </a:solidFill>
                  <a:effectLst/>
                  <a:uLnTx/>
                  <a:uFillTx/>
                  <a:latin typeface="Arial"/>
                  <a:ea typeface="+mn-ea"/>
                  <a:cs typeface="+mn-cs"/>
                </a:rPr>
                <a:t>MPC for Boolean Computation</a:t>
              </a:r>
              <a:endParaRPr kumimoji="0" lang="en-US" sz="1900" b="1" i="0" u="none" strike="noStrike" kern="1200" cap="none" spc="0" normalizeH="0" baseline="30000" noProof="0" dirty="0">
                <a:ln>
                  <a:noFill/>
                </a:ln>
                <a:solidFill>
                  <a:srgbClr val="000000"/>
                </a:solidFill>
                <a:effectLst/>
                <a:uLnTx/>
                <a:uFillTx/>
                <a:latin typeface="Arial"/>
                <a:ea typeface="+mn-ea"/>
                <a:cs typeface="+mn-cs"/>
              </a:endParaRPr>
            </a:p>
          </p:txBody>
        </p:sp>
        <p:sp>
          <p:nvSpPr>
            <p:cNvPr id="58" name="TextBox 57"/>
            <p:cNvSpPr txBox="1"/>
            <p:nvPr/>
          </p:nvSpPr>
          <p:spPr>
            <a:xfrm>
              <a:off x="6439822" y="4349286"/>
              <a:ext cx="5394960" cy="1292662"/>
            </a:xfrm>
            <a:prstGeom prst="rect">
              <a:avLst/>
            </a:prstGeom>
            <a:noFill/>
          </p:spPr>
          <p:txBody>
            <a:bodyPr wrap="none" rtlCol="0">
              <a:noAutofit/>
            </a:bodyPr>
            <a:lstStyle/>
            <a:p>
              <a:pPr algn="ctr" eaLnBrk="1" fontAlgn="auto" hangingPunct="1">
                <a:spcBef>
                  <a:spcPts val="0"/>
                </a:spcBef>
                <a:spcAft>
                  <a:spcPts val="400"/>
                </a:spcAft>
                <a:defRPr/>
              </a:pPr>
              <a:r>
                <a:rPr kumimoji="0" lang="en-US" b="1" i="0" u="none" strike="noStrike" kern="1200" cap="none" spc="0" normalizeH="0" baseline="0" noProof="0" dirty="0">
                  <a:ln>
                    <a:noFill/>
                  </a:ln>
                  <a:solidFill>
                    <a:srgbClr val="000000"/>
                  </a:solidFill>
                  <a:effectLst/>
                  <a:uLnTx/>
                  <a:uFillTx/>
                  <a:latin typeface="Arial"/>
                </a:rPr>
                <a:t>MPC for XOR, AND primitives over bits </a:t>
              </a:r>
              <a:br>
                <a:rPr kumimoji="0" lang="en-US" b="1" i="0" u="none" strike="noStrike" kern="1200" cap="none" spc="0" normalizeH="0" baseline="0" noProof="0" dirty="0">
                  <a:ln>
                    <a:noFill/>
                  </a:ln>
                  <a:solidFill>
                    <a:srgbClr val="000000"/>
                  </a:solidFill>
                  <a:effectLst/>
                  <a:uLnTx/>
                  <a:uFillTx/>
                  <a:latin typeface="Arial"/>
                </a:rPr>
              </a:br>
              <a:r>
                <a:rPr kumimoji="0" lang="en-US" b="1" i="0" u="none" strike="noStrike" kern="1200" cap="none" spc="0" normalizeH="0" baseline="0" noProof="0" dirty="0">
                  <a:ln>
                    <a:noFill/>
                  </a:ln>
                  <a:solidFill>
                    <a:srgbClr val="000000"/>
                  </a:solidFill>
                  <a:effectLst/>
                  <a:uLnTx/>
                  <a:uFillTx/>
                  <a:latin typeface="Arial"/>
                </a:rPr>
                <a:t>can securely compute any function!</a:t>
              </a:r>
              <a:endParaRPr lang="en-US" b="1" dirty="0">
                <a:solidFill>
                  <a:srgbClr val="000000"/>
                </a:solidFill>
                <a:latin typeface="Arial"/>
              </a:endParaRPr>
            </a:p>
          </p:txBody>
        </p:sp>
        <p:pic>
          <p:nvPicPr>
            <p:cNvPr id="2" name="Picture 1" descr="&#10;" title="Boolean circuit"/>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445662" y="1897186"/>
              <a:ext cx="3383280" cy="1879307"/>
            </a:xfrm>
            <a:prstGeom prst="rect">
              <a:avLst/>
            </a:prstGeom>
          </p:spPr>
        </p:pic>
      </p:grpSp>
      <p:sp>
        <p:nvSpPr>
          <p:cNvPr id="57" name="Rectangle 56"/>
          <p:cNvSpPr/>
          <p:nvPr/>
        </p:nvSpPr>
        <p:spPr>
          <a:xfrm>
            <a:off x="339849" y="5535717"/>
            <a:ext cx="11509129" cy="689784"/>
          </a:xfrm>
          <a:prstGeom prst="rect">
            <a:avLst/>
          </a:prstGeom>
          <a:solidFill>
            <a:srgbClr val="D2DC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b="1" dirty="0">
                <a:solidFill>
                  <a:srgbClr val="000000"/>
                </a:solidFill>
                <a:latin typeface="Arial"/>
              </a:rPr>
              <a:t>MPC can securely compute any function using arithmetic or Boolean primitives</a:t>
            </a:r>
            <a:endParaRPr kumimoji="0" lang="en-US" sz="1800" b="1" i="0" u="none" strike="noStrike" kern="120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813584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Need for Privacy-Preserving Collaboration</a:t>
            </a:r>
          </a:p>
        </p:txBody>
      </p:sp>
      <p:grpSp>
        <p:nvGrpSpPr>
          <p:cNvPr id="4" name="Group 3"/>
          <p:cNvGrpSpPr/>
          <p:nvPr/>
        </p:nvGrpSpPr>
        <p:grpSpPr>
          <a:xfrm>
            <a:off x="405619" y="2052829"/>
            <a:ext cx="3474720" cy="2979523"/>
            <a:chOff x="337383" y="2052829"/>
            <a:chExt cx="3474720" cy="2979523"/>
          </a:xfrm>
        </p:grpSpPr>
        <p:pic>
          <p:nvPicPr>
            <p:cNvPr id="8" name="Picture 7" title="Raised hands"/>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337383" y="2052829"/>
              <a:ext cx="3474720" cy="2316877"/>
            </a:xfrm>
            <a:prstGeom prst="rect">
              <a:avLst/>
            </a:prstGeom>
            <a:ln/>
          </p:spPr>
          <p:style>
            <a:lnRef idx="1">
              <a:schemeClr val="dk1"/>
            </a:lnRef>
            <a:fillRef idx="2">
              <a:schemeClr val="dk1"/>
            </a:fillRef>
            <a:effectRef idx="1">
              <a:schemeClr val="dk1"/>
            </a:effectRef>
            <a:fontRef idx="minor">
              <a:schemeClr val="dk1"/>
            </a:fontRef>
          </p:style>
        </p:pic>
        <p:sp>
          <p:nvSpPr>
            <p:cNvPr id="30" name="TextBox 29"/>
            <p:cNvSpPr txBox="1"/>
            <p:nvPr/>
          </p:nvSpPr>
          <p:spPr>
            <a:xfrm>
              <a:off x="337383" y="4663020"/>
              <a:ext cx="3474720" cy="369332"/>
            </a:xfrm>
            <a:prstGeom prst="rect">
              <a:avLst/>
            </a:prstGeom>
            <a:noFill/>
          </p:spPr>
          <p:txBody>
            <a:bodyPr wrap="square" rtlCol="0">
              <a:spAutoFit/>
            </a:bodyPr>
            <a:lstStyle/>
            <a:p>
              <a:pPr algn="ctr"/>
              <a:r>
                <a:rPr lang="en-US" b="1" dirty="0"/>
                <a:t>Social Good</a:t>
              </a:r>
            </a:p>
          </p:txBody>
        </p:sp>
      </p:grpSp>
      <p:grpSp>
        <p:nvGrpSpPr>
          <p:cNvPr id="5" name="Group 4"/>
          <p:cNvGrpSpPr/>
          <p:nvPr/>
        </p:nvGrpSpPr>
        <p:grpSpPr>
          <a:xfrm>
            <a:off x="4355477" y="2052828"/>
            <a:ext cx="3477871" cy="2979524"/>
            <a:chOff x="4353902" y="2052828"/>
            <a:chExt cx="3477871" cy="2979524"/>
          </a:xfrm>
        </p:grpSpPr>
        <p:pic>
          <p:nvPicPr>
            <p:cNvPr id="9" name="Picture 8" title="Commercial buildings"/>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4357053" y="2052828"/>
              <a:ext cx="3474720" cy="2315576"/>
            </a:xfrm>
            <a:prstGeom prst="rect">
              <a:avLst/>
            </a:prstGeom>
            <a:ln/>
          </p:spPr>
          <p:style>
            <a:lnRef idx="1">
              <a:schemeClr val="dk1"/>
            </a:lnRef>
            <a:fillRef idx="2">
              <a:schemeClr val="dk1"/>
            </a:fillRef>
            <a:effectRef idx="1">
              <a:schemeClr val="dk1"/>
            </a:effectRef>
            <a:fontRef idx="minor">
              <a:schemeClr val="dk1"/>
            </a:fontRef>
          </p:style>
        </p:pic>
        <p:sp>
          <p:nvSpPr>
            <p:cNvPr id="31" name="TextBox 30"/>
            <p:cNvSpPr txBox="1"/>
            <p:nvPr/>
          </p:nvSpPr>
          <p:spPr>
            <a:xfrm>
              <a:off x="4353902" y="4663020"/>
              <a:ext cx="3474720" cy="369332"/>
            </a:xfrm>
            <a:prstGeom prst="rect">
              <a:avLst/>
            </a:prstGeom>
            <a:noFill/>
          </p:spPr>
          <p:txBody>
            <a:bodyPr wrap="square" rtlCol="0">
              <a:spAutoFit/>
            </a:bodyPr>
            <a:lstStyle/>
            <a:p>
              <a:pPr algn="ctr"/>
              <a:r>
                <a:rPr lang="en-US" b="1" dirty="0"/>
                <a:t>Commercial Value</a:t>
              </a:r>
            </a:p>
          </p:txBody>
        </p:sp>
      </p:grpSp>
      <p:grpSp>
        <p:nvGrpSpPr>
          <p:cNvPr id="7" name="Group 6"/>
          <p:cNvGrpSpPr/>
          <p:nvPr/>
        </p:nvGrpSpPr>
        <p:grpSpPr>
          <a:xfrm>
            <a:off x="8294837" y="2052828"/>
            <a:ext cx="3474720" cy="2979524"/>
            <a:chOff x="8281189" y="2052828"/>
            <a:chExt cx="3474720" cy="2979524"/>
          </a:xfrm>
        </p:grpSpPr>
        <p:pic>
          <p:nvPicPr>
            <p:cNvPr id="11" name="Picture 2" title="Flags of various countries">
              <a:extLst>
                <a:ext uri="{FF2B5EF4-FFF2-40B4-BE49-F238E27FC236}">
                  <a16:creationId xmlns:a16="http://schemas.microsoft.com/office/drawing/2014/main" id="{DB66340D-A753-1344-918A-1EFE5AFD8433}"/>
                </a:ext>
              </a:extLst>
            </p:cNvPr>
            <p:cNvPicPr>
              <a:picLocks noChangeAspect="1" noChangeArrowheads="1"/>
            </p:cNvPicPr>
            <p:nvPr/>
          </p:nvPicPr>
          <p:blipFill rotWithShape="1">
            <a:blip r:embed="rId5" cstate="print">
              <a:extLst>
                <a:ext uri="{28A0092B-C50C-407E-A947-70E740481C1C}">
                  <a14:useLocalDpi xmlns:a14="http://schemas.microsoft.com/office/drawing/2010/main"/>
                </a:ext>
              </a:extLst>
            </a:blip>
            <a:srcRect r="-364"/>
            <a:stretch/>
          </p:blipFill>
          <p:spPr bwMode="auto">
            <a:xfrm>
              <a:off x="8281189" y="2052828"/>
              <a:ext cx="3474720" cy="2315576"/>
            </a:xfrm>
            <a:prstGeom prst="rect">
              <a:avLst/>
            </a:prstGeom>
          </p:spPr>
          <p:style>
            <a:lnRef idx="1">
              <a:schemeClr val="dk1"/>
            </a:lnRef>
            <a:fillRef idx="2">
              <a:schemeClr val="dk1"/>
            </a:fillRef>
            <a:effectRef idx="1">
              <a:schemeClr val="dk1"/>
            </a:effectRef>
            <a:fontRef idx="minor">
              <a:schemeClr val="dk1"/>
            </a:fontRef>
          </p:style>
        </p:pic>
        <p:sp>
          <p:nvSpPr>
            <p:cNvPr id="32" name="TextBox 31"/>
            <p:cNvSpPr txBox="1"/>
            <p:nvPr/>
          </p:nvSpPr>
          <p:spPr>
            <a:xfrm>
              <a:off x="8281190" y="4663020"/>
              <a:ext cx="3474719" cy="369332"/>
            </a:xfrm>
            <a:prstGeom prst="rect">
              <a:avLst/>
            </a:prstGeom>
            <a:noFill/>
          </p:spPr>
          <p:txBody>
            <a:bodyPr wrap="square" rtlCol="0">
              <a:spAutoFit/>
            </a:bodyPr>
            <a:lstStyle/>
            <a:p>
              <a:pPr algn="ctr"/>
              <a:r>
                <a:rPr lang="en-US" b="1" dirty="0"/>
                <a:t>National Security</a:t>
              </a:r>
            </a:p>
          </p:txBody>
        </p:sp>
      </p:grpSp>
    </p:spTree>
    <p:extLst>
      <p:ext uri="{BB962C8B-B14F-4D97-AF65-F5344CB8AC3E}">
        <p14:creationId xmlns:p14="http://schemas.microsoft.com/office/powerpoint/2010/main" val="369692990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sz="quarter" idx="10"/>
          </p:nvPr>
        </p:nvSpPr>
        <p:spPr>
          <a:prstGeom prst="rect">
            <a:avLst/>
          </a:prstGeom>
        </p:spPr>
        <p:txBody>
          <a:bodyPr/>
          <a:lstStyle/>
          <a:p>
            <a:pPr>
              <a:spcBef>
                <a:spcPts val="2700"/>
              </a:spcBef>
            </a:pPr>
            <a:r>
              <a:rPr lang="en-US" dirty="0"/>
              <a:t>Motivation</a:t>
            </a:r>
          </a:p>
          <a:p>
            <a:pPr>
              <a:spcBef>
                <a:spcPts val="2700"/>
              </a:spcBef>
            </a:pPr>
            <a:r>
              <a:rPr lang="en-US" dirty="0"/>
              <a:t>Secure Multi-Party Computation (MPC)</a:t>
            </a:r>
          </a:p>
          <a:p>
            <a:pPr>
              <a:spcBef>
                <a:spcPts val="2700"/>
              </a:spcBef>
            </a:pPr>
            <a:r>
              <a:rPr lang="en-US" dirty="0"/>
              <a:t>Lincoln MPC Framework</a:t>
            </a:r>
          </a:p>
          <a:p>
            <a:pPr>
              <a:spcBef>
                <a:spcPts val="2700"/>
              </a:spcBef>
            </a:pPr>
            <a:r>
              <a:rPr lang="en-US" dirty="0"/>
              <a:t>Prototypes and Deployments</a:t>
            </a:r>
          </a:p>
          <a:p>
            <a:pPr>
              <a:spcBef>
                <a:spcPts val="2700"/>
              </a:spcBef>
            </a:pPr>
            <a:r>
              <a:rPr lang="en-US" dirty="0"/>
              <a:t>Summary</a:t>
            </a:r>
          </a:p>
          <a:p>
            <a:pPr>
              <a:spcBef>
                <a:spcPts val="2700"/>
              </a:spcBef>
            </a:pPr>
            <a:endParaRPr lang="en-US" dirty="0"/>
          </a:p>
        </p:txBody>
      </p:sp>
      <p:sp>
        <p:nvSpPr>
          <p:cNvPr id="6" name="Right Arrow 5" title="Arrow pointing to Lincoln MPC Framework">
            <a:extLst>
              <a:ext uri="{FF2B5EF4-FFF2-40B4-BE49-F238E27FC236}">
                <a16:creationId xmlns:a16="http://schemas.microsoft.com/office/drawing/2014/main" id="{15B8B23C-ABA5-9C48-B999-DDE531621E8B}"/>
              </a:ext>
            </a:extLst>
          </p:cNvPr>
          <p:cNvSpPr/>
          <p:nvPr/>
        </p:nvSpPr>
        <p:spPr bwMode="auto">
          <a:xfrm>
            <a:off x="2892757" y="2920996"/>
            <a:ext cx="598156" cy="321734"/>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a:ln>
                <a:noFill/>
              </a:ln>
              <a:solidFill>
                <a:schemeClr val="tx1"/>
              </a:solidFill>
              <a:effectLst/>
              <a:latin typeface="Arial" pitchFamily="-110" charset="0"/>
            </a:endParaRPr>
          </a:p>
        </p:txBody>
      </p:sp>
    </p:spTree>
    <p:extLst>
      <p:ext uri="{BB962C8B-B14F-4D97-AF65-F5344CB8AC3E}">
        <p14:creationId xmlns:p14="http://schemas.microsoft.com/office/powerpoint/2010/main" val="1632473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53710" y="101601"/>
            <a:ext cx="9681406" cy="816989"/>
          </a:xfrm>
        </p:spPr>
        <p:txBody>
          <a:bodyPr/>
          <a:lstStyle/>
          <a:p>
            <a:r>
              <a:rPr lang="en-US" dirty="0"/>
              <a:t>Challenges of Building Complex MPC Functionalities</a:t>
            </a:r>
          </a:p>
        </p:txBody>
      </p:sp>
      <p:grpSp>
        <p:nvGrpSpPr>
          <p:cNvPr id="3" name="Group 2"/>
          <p:cNvGrpSpPr/>
          <p:nvPr/>
        </p:nvGrpSpPr>
        <p:grpSpPr>
          <a:xfrm>
            <a:off x="3840188" y="1133725"/>
            <a:ext cx="4508447" cy="4249583"/>
            <a:chOff x="3840188" y="1133725"/>
            <a:chExt cx="4508447" cy="4249583"/>
          </a:xfrm>
        </p:grpSpPr>
        <p:sp>
          <p:nvSpPr>
            <p:cNvPr id="10" name="Cube 9" title="MPC primitives">
              <a:extLst>
                <a:ext uri="{FF2B5EF4-FFF2-40B4-BE49-F238E27FC236}">
                  <a16:creationId xmlns:a16="http://schemas.microsoft.com/office/drawing/2014/main" id="{31102CF9-A2DE-9E4B-9D16-8198C942718C}"/>
                </a:ext>
              </a:extLst>
            </p:cNvPr>
            <p:cNvSpPr/>
            <p:nvPr/>
          </p:nvSpPr>
          <p:spPr>
            <a:xfrm>
              <a:off x="3840188" y="4331748"/>
              <a:ext cx="4508447" cy="1051560"/>
            </a:xfrm>
            <a:prstGeom prst="cube">
              <a:avLst>
                <a:gd name="adj" fmla="val 23416"/>
              </a:avLst>
            </a:prstGeom>
            <a:solidFill>
              <a:schemeClr val="accent1">
                <a:lumMod val="75000"/>
                <a:alpha val="89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MPC Primitives</a:t>
              </a:r>
            </a:p>
          </p:txBody>
        </p:sp>
        <p:sp>
          <p:nvSpPr>
            <p:cNvPr id="9" name="Oval 8" title="Question mark">
              <a:extLst>
                <a:ext uri="{FF2B5EF4-FFF2-40B4-BE49-F238E27FC236}">
                  <a16:creationId xmlns:a16="http://schemas.microsoft.com/office/drawing/2014/main" id="{EC24ECFA-3482-EA4A-ADFD-C180EFE1AD92}"/>
                </a:ext>
              </a:extLst>
            </p:cNvPr>
            <p:cNvSpPr>
              <a:spLocks noChangeAspect="1"/>
            </p:cNvSpPr>
            <p:nvPr/>
          </p:nvSpPr>
          <p:spPr bwMode="auto">
            <a:xfrm>
              <a:off x="5477191" y="2641296"/>
              <a:ext cx="1234440" cy="1234440"/>
            </a:xfrm>
            <a:prstGeom prst="ellipse">
              <a:avLst/>
            </a:prstGeom>
            <a:solidFill>
              <a:srgbClr val="C00000"/>
            </a:solidFill>
            <a:ln>
              <a:headEnd type="none" w="sm" len="sm"/>
              <a:tailEnd type="none" w="sm" len="sm"/>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lvl="0" algn="ctr" eaLnBrk="1" fontAlgn="auto" hangingPunct="1">
                <a:spcBef>
                  <a:spcPts val="600"/>
                </a:spcBef>
                <a:spcAft>
                  <a:spcPts val="0"/>
                </a:spcAft>
                <a:defRPr/>
              </a:pPr>
              <a:r>
                <a:rPr lang="en-US" sz="7200" b="1" dirty="0">
                  <a:solidFill>
                    <a:schemeClr val="bg1"/>
                  </a:solidFill>
                  <a:cs typeface="Arial"/>
                </a:rPr>
                <a:t>?</a:t>
              </a:r>
            </a:p>
          </p:txBody>
        </p:sp>
        <p:sp>
          <p:nvSpPr>
            <p:cNvPr id="11" name="Cube 10" title="MPC functionalities">
              <a:extLst>
                <a:ext uri="{FF2B5EF4-FFF2-40B4-BE49-F238E27FC236}">
                  <a16:creationId xmlns:a16="http://schemas.microsoft.com/office/drawing/2014/main" id="{EE6D9D20-297B-764D-A5F0-40CE11A6BD41}"/>
                </a:ext>
              </a:extLst>
            </p:cNvPr>
            <p:cNvSpPr/>
            <p:nvPr/>
          </p:nvSpPr>
          <p:spPr>
            <a:xfrm>
              <a:off x="3840188" y="1133725"/>
              <a:ext cx="4508447" cy="1051560"/>
            </a:xfrm>
            <a:prstGeom prst="cube">
              <a:avLst/>
            </a:prstGeom>
            <a:solidFill>
              <a:schemeClr val="accent1">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MPC Functionalities</a:t>
              </a:r>
            </a:p>
          </p:txBody>
        </p:sp>
        <p:cxnSp>
          <p:nvCxnSpPr>
            <p:cNvPr id="22" name="Straight Arrow Connector 21" title="Arrow from MPC primitives to question mark"/>
            <p:cNvCxnSpPr/>
            <p:nvPr/>
          </p:nvCxnSpPr>
          <p:spPr bwMode="auto">
            <a:xfrm flipV="1">
              <a:off x="6094411" y="3882805"/>
              <a:ext cx="0" cy="448056"/>
            </a:xfrm>
            <a:prstGeom prst="straightConnector1">
              <a:avLst/>
            </a:prstGeom>
            <a:solidFill>
              <a:schemeClr val="accent1"/>
            </a:solidFill>
            <a:ln w="28575" cap="flat" cmpd="sng" algn="ctr">
              <a:solidFill>
                <a:schemeClr val="tx1"/>
              </a:solidFill>
              <a:prstDash val="solid"/>
              <a:round/>
              <a:headEnd type="none" w="med" len="med"/>
              <a:tailEnd type="stealth" w="lg" len="lg"/>
            </a:ln>
            <a:effectLst/>
          </p:spPr>
        </p:cxnSp>
        <p:cxnSp>
          <p:nvCxnSpPr>
            <p:cNvPr id="17" name="Straight Arrow Connector 16" title="Arrow from question mark to MPC functionalities"/>
            <p:cNvCxnSpPr/>
            <p:nvPr/>
          </p:nvCxnSpPr>
          <p:spPr bwMode="auto">
            <a:xfrm>
              <a:off x="6094411" y="2199670"/>
              <a:ext cx="0" cy="457200"/>
            </a:xfrm>
            <a:prstGeom prst="straightConnector1">
              <a:avLst/>
            </a:prstGeom>
            <a:solidFill>
              <a:schemeClr val="accent1"/>
            </a:solidFill>
            <a:ln w="28575" cap="flat" cmpd="sng" algn="ctr">
              <a:solidFill>
                <a:schemeClr val="tx1"/>
              </a:solidFill>
              <a:prstDash val="solid"/>
              <a:round/>
              <a:headEnd type="stealth" w="lg" len="lg"/>
              <a:tailEnd type="none" w="lg" len="lg"/>
            </a:ln>
            <a:effectLst/>
          </p:spPr>
        </p:cxnSp>
      </p:grpSp>
      <p:sp>
        <p:nvSpPr>
          <p:cNvPr id="12" name="TextBox 11"/>
          <p:cNvSpPr txBox="1"/>
          <p:nvPr/>
        </p:nvSpPr>
        <p:spPr>
          <a:xfrm>
            <a:off x="338264" y="5515278"/>
            <a:ext cx="11512296" cy="712378"/>
          </a:xfrm>
          <a:prstGeom prst="rect">
            <a:avLst/>
          </a:prstGeom>
          <a:solidFill>
            <a:schemeClr val="accent5"/>
          </a:solidFill>
          <a:ln>
            <a:solidFill>
              <a:srgbClr val="000000"/>
            </a:solidFill>
          </a:ln>
          <a:effectLst/>
        </p:spPr>
        <p:style>
          <a:lnRef idx="1">
            <a:schemeClr val="accent4"/>
          </a:lnRef>
          <a:fillRef idx="2">
            <a:schemeClr val="accent4"/>
          </a:fillRef>
          <a:effectRef idx="1">
            <a:schemeClr val="accent4"/>
          </a:effectRef>
          <a:fontRef idx="minor">
            <a:schemeClr val="dk1"/>
          </a:fontRef>
        </p:style>
        <p:txBody>
          <a:bodyPr wrap="square" lIns="121888" tIns="60944" rIns="121888" bIns="60944" rtlCol="0" anchor="ctr">
            <a:noAutofit/>
          </a:bodyPr>
          <a:lstStyle/>
          <a:p>
            <a:pPr algn="ctr"/>
            <a:r>
              <a:rPr lang="en-US" b="1" dirty="0">
                <a:solidFill>
                  <a:schemeClr val="tx1"/>
                </a:solidFill>
              </a:rPr>
              <a:t>Practical MPC development requires higher-level building blocks, </a:t>
            </a:r>
            <a:br>
              <a:rPr lang="en-US" b="1" dirty="0">
                <a:solidFill>
                  <a:schemeClr val="tx1"/>
                </a:solidFill>
              </a:rPr>
            </a:br>
            <a:r>
              <a:rPr lang="en-US" b="1" dirty="0">
                <a:solidFill>
                  <a:schemeClr val="tx1"/>
                </a:solidFill>
              </a:rPr>
              <a:t>data-oblivious algorithms, unique efficiency considerations</a:t>
            </a:r>
            <a:endParaRPr lang="en-US" sz="1800" b="1" dirty="0">
              <a:solidFill>
                <a:schemeClr val="tx1"/>
              </a:solidFill>
            </a:endParaRPr>
          </a:p>
        </p:txBody>
      </p:sp>
    </p:spTree>
    <p:extLst>
      <p:ext uri="{BB962C8B-B14F-4D97-AF65-F5344CB8AC3E}">
        <p14:creationId xmlns:p14="http://schemas.microsoft.com/office/powerpoint/2010/main" val="29650006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8DDCA-DFDB-1945-8573-D7475091BB7E}"/>
              </a:ext>
            </a:extLst>
          </p:cNvPr>
          <p:cNvSpPr>
            <a:spLocks noGrp="1"/>
          </p:cNvSpPr>
          <p:nvPr>
            <p:ph type="title"/>
          </p:nvPr>
        </p:nvSpPr>
        <p:spPr/>
        <p:txBody>
          <a:bodyPr/>
          <a:lstStyle/>
          <a:p>
            <a:r>
              <a:rPr lang="en-US" dirty="0"/>
              <a:t>Rapid Assembly of MPC Protocols (RAMP) Framework</a:t>
            </a:r>
          </a:p>
        </p:txBody>
      </p:sp>
      <p:pic>
        <p:nvPicPr>
          <p:cNvPr id="9" name="Picture 8" title="RAMP logo">
            <a:extLst>
              <a:ext uri="{FF2B5EF4-FFF2-40B4-BE49-F238E27FC236}">
                <a16:creationId xmlns:a16="http://schemas.microsoft.com/office/drawing/2014/main" id="{12A4846F-5B7E-A14A-A040-FE950168B85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009990" y="62254"/>
            <a:ext cx="914400" cy="821532"/>
          </a:xfrm>
          <a:prstGeom prst="rect">
            <a:avLst/>
          </a:prstGeom>
          <a:effectLst>
            <a:glow rad="63500">
              <a:schemeClr val="accent3">
                <a:satMod val="175000"/>
                <a:alpha val="40000"/>
              </a:schemeClr>
            </a:glow>
          </a:effectLst>
        </p:spPr>
      </p:pic>
      <p:grpSp>
        <p:nvGrpSpPr>
          <p:cNvPr id="3" name="Group 2">
            <a:extLst>
              <a:ext uri="{FF2B5EF4-FFF2-40B4-BE49-F238E27FC236}">
                <a16:creationId xmlns:a16="http://schemas.microsoft.com/office/drawing/2014/main" id="{8CFCD7F2-B669-DC42-B813-AD7A5420CE77}"/>
              </a:ext>
            </a:extLst>
          </p:cNvPr>
          <p:cNvGrpSpPr/>
          <p:nvPr/>
        </p:nvGrpSpPr>
        <p:grpSpPr>
          <a:xfrm>
            <a:off x="3952484" y="1133725"/>
            <a:ext cx="4508447" cy="4249583"/>
            <a:chOff x="3952484" y="1133725"/>
            <a:chExt cx="4508447" cy="4249583"/>
          </a:xfrm>
        </p:grpSpPr>
        <p:sp>
          <p:nvSpPr>
            <p:cNvPr id="11" name="Cube 10" title="MPC primitives">
              <a:extLst>
                <a:ext uri="{FF2B5EF4-FFF2-40B4-BE49-F238E27FC236}">
                  <a16:creationId xmlns:a16="http://schemas.microsoft.com/office/drawing/2014/main" id="{6C4D9DD9-9784-7D41-8FDA-38BE9A1CE2CC}"/>
                </a:ext>
              </a:extLst>
            </p:cNvPr>
            <p:cNvSpPr/>
            <p:nvPr/>
          </p:nvSpPr>
          <p:spPr>
            <a:xfrm>
              <a:off x="3952484" y="4331748"/>
              <a:ext cx="4508447" cy="1051560"/>
            </a:xfrm>
            <a:prstGeom prst="cube">
              <a:avLst>
                <a:gd name="adj" fmla="val 23416"/>
              </a:avLst>
            </a:prstGeom>
            <a:solidFill>
              <a:schemeClr val="accent1">
                <a:lumMod val="75000"/>
                <a:alpha val="89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MPC Primitives</a:t>
              </a:r>
            </a:p>
          </p:txBody>
        </p:sp>
        <p:sp>
          <p:nvSpPr>
            <p:cNvPr id="12" name="Cube 11" title="MPC gadgets">
              <a:extLst>
                <a:ext uri="{FF2B5EF4-FFF2-40B4-BE49-F238E27FC236}">
                  <a16:creationId xmlns:a16="http://schemas.microsoft.com/office/drawing/2014/main" id="{C80AF203-D394-994E-B85D-5D4A5FA96C09}"/>
                </a:ext>
              </a:extLst>
            </p:cNvPr>
            <p:cNvSpPr/>
            <p:nvPr/>
          </p:nvSpPr>
          <p:spPr>
            <a:xfrm>
              <a:off x="3952484" y="2024076"/>
              <a:ext cx="4508447" cy="2468880"/>
            </a:xfrm>
            <a:prstGeom prst="cube">
              <a:avLst>
                <a:gd name="adj" fmla="val 10277"/>
              </a:avLst>
            </a:prstGeom>
            <a:solidFill>
              <a:schemeClr val="accent1">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MPC Gadgets</a:t>
              </a:r>
            </a:p>
          </p:txBody>
        </p:sp>
        <p:sp>
          <p:nvSpPr>
            <p:cNvPr id="13" name="Cube 12" title="MPC functionalities">
              <a:extLst>
                <a:ext uri="{FF2B5EF4-FFF2-40B4-BE49-F238E27FC236}">
                  <a16:creationId xmlns:a16="http://schemas.microsoft.com/office/drawing/2014/main" id="{D8678CA0-2F7B-4848-846A-627B9762D0CC}"/>
                </a:ext>
              </a:extLst>
            </p:cNvPr>
            <p:cNvSpPr/>
            <p:nvPr/>
          </p:nvSpPr>
          <p:spPr>
            <a:xfrm>
              <a:off x="3952484" y="1133725"/>
              <a:ext cx="4508447" cy="1051560"/>
            </a:xfrm>
            <a:prstGeom prst="cube">
              <a:avLst/>
            </a:prstGeom>
            <a:solidFill>
              <a:schemeClr val="accent1">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MPC Functionalities</a:t>
              </a:r>
            </a:p>
          </p:txBody>
        </p:sp>
      </p:grpSp>
      <p:grpSp>
        <p:nvGrpSpPr>
          <p:cNvPr id="33" name="Group 32">
            <a:extLst>
              <a:ext uri="{FF2B5EF4-FFF2-40B4-BE49-F238E27FC236}">
                <a16:creationId xmlns:a16="http://schemas.microsoft.com/office/drawing/2014/main" id="{A877EFE9-9D6D-C34C-80DE-85CC35B89270}"/>
              </a:ext>
            </a:extLst>
          </p:cNvPr>
          <p:cNvGrpSpPr/>
          <p:nvPr/>
        </p:nvGrpSpPr>
        <p:grpSpPr>
          <a:xfrm>
            <a:off x="338264" y="4554153"/>
            <a:ext cx="3522147" cy="861774"/>
            <a:chOff x="338264" y="4554153"/>
            <a:chExt cx="3522147" cy="861774"/>
          </a:xfrm>
        </p:grpSpPr>
        <p:sp>
          <p:nvSpPr>
            <p:cNvPr id="34" name="TextBox 33">
              <a:extLst>
                <a:ext uri="{FF2B5EF4-FFF2-40B4-BE49-F238E27FC236}">
                  <a16:creationId xmlns:a16="http://schemas.microsoft.com/office/drawing/2014/main" id="{DAB6E327-75A3-7C47-BBE9-2CD6C53A6B12}"/>
                </a:ext>
              </a:extLst>
            </p:cNvPr>
            <p:cNvSpPr txBox="1"/>
            <p:nvPr/>
          </p:nvSpPr>
          <p:spPr>
            <a:xfrm>
              <a:off x="338264" y="4554153"/>
              <a:ext cx="2948872" cy="861774"/>
            </a:xfrm>
            <a:prstGeom prst="rect">
              <a:avLst/>
            </a:prstGeom>
            <a:noFill/>
          </p:spPr>
          <p:txBody>
            <a:bodyPr wrap="square" rtlCol="0" anchor="ctr" anchorCtr="0">
              <a:noAutofit/>
            </a:bodyPr>
            <a:lstStyle/>
            <a:p>
              <a:pPr>
                <a:lnSpc>
                  <a:spcPts val="2000"/>
                </a:lnSpc>
              </a:pPr>
              <a:r>
                <a:rPr lang="en-US" sz="1600" b="1" dirty="0"/>
                <a:t>Low-level arithmetic and Boolean operations</a:t>
              </a:r>
            </a:p>
          </p:txBody>
        </p:sp>
        <p:sp>
          <p:nvSpPr>
            <p:cNvPr id="35" name="Right Arrow 34" title="Arrow pointing to MPC primitives">
              <a:extLst>
                <a:ext uri="{FF2B5EF4-FFF2-40B4-BE49-F238E27FC236}">
                  <a16:creationId xmlns:a16="http://schemas.microsoft.com/office/drawing/2014/main" id="{90A427AA-9BB0-0C49-B533-E554164E1FBE}"/>
                </a:ext>
              </a:extLst>
            </p:cNvPr>
            <p:cNvSpPr/>
            <p:nvPr/>
          </p:nvSpPr>
          <p:spPr>
            <a:xfrm>
              <a:off x="3063637" y="4638691"/>
              <a:ext cx="382954" cy="687753"/>
            </a:xfrm>
            <a:prstGeom prst="rightArrow">
              <a:avLst>
                <a:gd name="adj1" fmla="val 63223"/>
                <a:gd name="adj2" fmla="val 6081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p:txBody>
        </p:sp>
        <p:sp>
          <p:nvSpPr>
            <p:cNvPr id="36" name="Left Brace 35">
              <a:extLst>
                <a:ext uri="{FF2B5EF4-FFF2-40B4-BE49-F238E27FC236}">
                  <a16:creationId xmlns:a16="http://schemas.microsoft.com/office/drawing/2014/main" id="{48CE7CAD-FC4E-0A47-8ABD-C87F25AEB0B9}"/>
                </a:ext>
              </a:extLst>
            </p:cNvPr>
            <p:cNvSpPr/>
            <p:nvPr/>
          </p:nvSpPr>
          <p:spPr>
            <a:xfrm>
              <a:off x="3540371" y="4607663"/>
              <a:ext cx="320040" cy="749808"/>
            </a:xfrm>
            <a:prstGeom prst="leftBrace">
              <a:avLst>
                <a:gd name="adj1" fmla="val 36870"/>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grpSp>
      <p:grpSp>
        <p:nvGrpSpPr>
          <p:cNvPr id="37" name="Group 36">
            <a:extLst>
              <a:ext uri="{FF2B5EF4-FFF2-40B4-BE49-F238E27FC236}">
                <a16:creationId xmlns:a16="http://schemas.microsoft.com/office/drawing/2014/main" id="{A42479B9-3E2D-B741-9BC6-36B9ED10FC73}"/>
              </a:ext>
            </a:extLst>
          </p:cNvPr>
          <p:cNvGrpSpPr/>
          <p:nvPr/>
        </p:nvGrpSpPr>
        <p:grpSpPr>
          <a:xfrm>
            <a:off x="338264" y="2288995"/>
            <a:ext cx="3522147" cy="2194560"/>
            <a:chOff x="338264" y="2288995"/>
            <a:chExt cx="3522147" cy="2194560"/>
          </a:xfrm>
        </p:grpSpPr>
        <p:sp>
          <p:nvSpPr>
            <p:cNvPr id="38" name="TextBox 37">
              <a:extLst>
                <a:ext uri="{FF2B5EF4-FFF2-40B4-BE49-F238E27FC236}">
                  <a16:creationId xmlns:a16="http://schemas.microsoft.com/office/drawing/2014/main" id="{77015272-7429-A545-9DCC-C8D413732139}"/>
                </a:ext>
              </a:extLst>
            </p:cNvPr>
            <p:cNvSpPr txBox="1"/>
            <p:nvPr/>
          </p:nvSpPr>
          <p:spPr>
            <a:xfrm>
              <a:off x="338264" y="2703306"/>
              <a:ext cx="2674552" cy="1374735"/>
            </a:xfrm>
            <a:prstGeom prst="rect">
              <a:avLst/>
            </a:prstGeom>
            <a:noFill/>
          </p:spPr>
          <p:txBody>
            <a:bodyPr wrap="square" rtlCol="0" anchor="ctr" anchorCtr="0">
              <a:noAutofit/>
            </a:bodyPr>
            <a:lstStyle/>
            <a:p>
              <a:pPr>
                <a:lnSpc>
                  <a:spcPts val="2000"/>
                </a:lnSpc>
              </a:pPr>
              <a:r>
                <a:rPr lang="en-US" sz="1600" b="1" dirty="0"/>
                <a:t>Optimized data-oblivious algorithms for common building blocks</a:t>
              </a:r>
            </a:p>
          </p:txBody>
        </p:sp>
        <p:sp>
          <p:nvSpPr>
            <p:cNvPr id="39" name="Right Arrow 38" title="Arrow pointing to MPC gadgets">
              <a:extLst>
                <a:ext uri="{FF2B5EF4-FFF2-40B4-BE49-F238E27FC236}">
                  <a16:creationId xmlns:a16="http://schemas.microsoft.com/office/drawing/2014/main" id="{358B4458-0116-EA44-9502-22680381976A}"/>
                </a:ext>
              </a:extLst>
            </p:cNvPr>
            <p:cNvSpPr/>
            <p:nvPr/>
          </p:nvSpPr>
          <p:spPr>
            <a:xfrm>
              <a:off x="3063637" y="3046797"/>
              <a:ext cx="382954" cy="687753"/>
            </a:xfrm>
            <a:prstGeom prst="rightArrow">
              <a:avLst>
                <a:gd name="adj1" fmla="val 63223"/>
                <a:gd name="adj2" fmla="val 6081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p:txBody>
        </p:sp>
        <p:sp>
          <p:nvSpPr>
            <p:cNvPr id="40" name="Left Brace 39">
              <a:extLst>
                <a:ext uri="{FF2B5EF4-FFF2-40B4-BE49-F238E27FC236}">
                  <a16:creationId xmlns:a16="http://schemas.microsoft.com/office/drawing/2014/main" id="{B5FDF8C1-3100-1B4C-AB50-F7E990C7F53A}"/>
                </a:ext>
              </a:extLst>
            </p:cNvPr>
            <p:cNvSpPr/>
            <p:nvPr/>
          </p:nvSpPr>
          <p:spPr>
            <a:xfrm>
              <a:off x="3540371" y="2288995"/>
              <a:ext cx="320040" cy="2194560"/>
            </a:xfrm>
            <a:prstGeom prst="leftBrace">
              <a:avLst>
                <a:gd name="adj1" fmla="val 36870"/>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grpSp>
      <p:grpSp>
        <p:nvGrpSpPr>
          <p:cNvPr id="41" name="Group 40">
            <a:extLst>
              <a:ext uri="{FF2B5EF4-FFF2-40B4-BE49-F238E27FC236}">
                <a16:creationId xmlns:a16="http://schemas.microsoft.com/office/drawing/2014/main" id="{406C2275-C971-8349-A666-DEB7AF765C2B}"/>
              </a:ext>
            </a:extLst>
          </p:cNvPr>
          <p:cNvGrpSpPr/>
          <p:nvPr/>
        </p:nvGrpSpPr>
        <p:grpSpPr>
          <a:xfrm>
            <a:off x="338264" y="1353309"/>
            <a:ext cx="3522147" cy="861774"/>
            <a:chOff x="338264" y="1353309"/>
            <a:chExt cx="3522147" cy="861774"/>
          </a:xfrm>
        </p:grpSpPr>
        <p:sp>
          <p:nvSpPr>
            <p:cNvPr id="42" name="TextBox 41">
              <a:extLst>
                <a:ext uri="{FF2B5EF4-FFF2-40B4-BE49-F238E27FC236}">
                  <a16:creationId xmlns:a16="http://schemas.microsoft.com/office/drawing/2014/main" id="{2DD3EA7C-064A-C340-9F4E-93798C018119}"/>
                </a:ext>
              </a:extLst>
            </p:cNvPr>
            <p:cNvSpPr txBox="1"/>
            <p:nvPr/>
          </p:nvSpPr>
          <p:spPr>
            <a:xfrm>
              <a:off x="338264" y="1353309"/>
              <a:ext cx="2674552" cy="861774"/>
            </a:xfrm>
            <a:prstGeom prst="rect">
              <a:avLst/>
            </a:prstGeom>
            <a:noFill/>
          </p:spPr>
          <p:txBody>
            <a:bodyPr wrap="square" rtlCol="0" anchor="ctr" anchorCtr="0">
              <a:noAutofit/>
            </a:bodyPr>
            <a:lstStyle/>
            <a:p>
              <a:pPr>
                <a:lnSpc>
                  <a:spcPts val="2000"/>
                </a:lnSpc>
              </a:pPr>
              <a:r>
                <a:rPr lang="en-US" sz="1600" b="1" dirty="0"/>
                <a:t>Compositions of gadgets</a:t>
              </a:r>
            </a:p>
          </p:txBody>
        </p:sp>
        <p:sp>
          <p:nvSpPr>
            <p:cNvPr id="43" name="Right Arrow 42" title="Arrow pointing to MPC functionalities">
              <a:extLst>
                <a:ext uri="{FF2B5EF4-FFF2-40B4-BE49-F238E27FC236}">
                  <a16:creationId xmlns:a16="http://schemas.microsoft.com/office/drawing/2014/main" id="{A8B13625-D0EB-7141-B47F-0BBF79B70F7F}"/>
                </a:ext>
              </a:extLst>
            </p:cNvPr>
            <p:cNvSpPr/>
            <p:nvPr/>
          </p:nvSpPr>
          <p:spPr>
            <a:xfrm>
              <a:off x="3063637" y="1446107"/>
              <a:ext cx="382954" cy="687753"/>
            </a:xfrm>
            <a:prstGeom prst="rightArrow">
              <a:avLst>
                <a:gd name="adj1" fmla="val 63223"/>
                <a:gd name="adj2" fmla="val 6081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p:txBody>
        </p:sp>
        <p:sp>
          <p:nvSpPr>
            <p:cNvPr id="44" name="Left Brace 43">
              <a:extLst>
                <a:ext uri="{FF2B5EF4-FFF2-40B4-BE49-F238E27FC236}">
                  <a16:creationId xmlns:a16="http://schemas.microsoft.com/office/drawing/2014/main" id="{30787B17-0F63-004D-BF24-B58FD89B50A3}"/>
                </a:ext>
              </a:extLst>
            </p:cNvPr>
            <p:cNvSpPr/>
            <p:nvPr/>
          </p:nvSpPr>
          <p:spPr>
            <a:xfrm>
              <a:off x="3540371" y="1415079"/>
              <a:ext cx="320040" cy="749808"/>
            </a:xfrm>
            <a:prstGeom prst="leftBrace">
              <a:avLst>
                <a:gd name="adj1" fmla="val 36870"/>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grpSp>
      <p:grpSp>
        <p:nvGrpSpPr>
          <p:cNvPr id="45" name="Group 44">
            <a:extLst>
              <a:ext uri="{FF2B5EF4-FFF2-40B4-BE49-F238E27FC236}">
                <a16:creationId xmlns:a16="http://schemas.microsoft.com/office/drawing/2014/main" id="{1DCB014D-64E6-BB4A-A665-FEBBB2F2F47D}"/>
              </a:ext>
            </a:extLst>
          </p:cNvPr>
          <p:cNvGrpSpPr/>
          <p:nvPr/>
        </p:nvGrpSpPr>
        <p:grpSpPr>
          <a:xfrm>
            <a:off x="8557846" y="1141540"/>
            <a:ext cx="3384712" cy="3977640"/>
            <a:chOff x="8557846" y="1141540"/>
            <a:chExt cx="3384712" cy="3977640"/>
          </a:xfrm>
        </p:grpSpPr>
        <p:sp>
          <p:nvSpPr>
            <p:cNvPr id="46" name="Content Placeholder 5">
              <a:extLst>
                <a:ext uri="{FF2B5EF4-FFF2-40B4-BE49-F238E27FC236}">
                  <a16:creationId xmlns:a16="http://schemas.microsoft.com/office/drawing/2014/main" id="{1F33CAEA-0CA7-1A45-BAF5-5C740FFC84C7}"/>
                </a:ext>
              </a:extLst>
            </p:cNvPr>
            <p:cNvSpPr txBox="1">
              <a:spLocks/>
            </p:cNvSpPr>
            <p:nvPr/>
          </p:nvSpPr>
          <p:spPr>
            <a:xfrm>
              <a:off x="9418767" y="1581936"/>
              <a:ext cx="2523791" cy="3108960"/>
            </a:xfrm>
            <a:prstGeom prst="rect">
              <a:avLst/>
            </a:prstGeom>
          </p:spPr>
          <p:txBody>
            <a:bodyPr lIns="91436" tIns="45719" rIns="91436" bIns="45719" anchor="ctr" anchorCtr="0"/>
            <a:lstStyle>
              <a:lvl1pPr marL="237734" indent="-237734" algn="l" eaLnBrk="1" hangingPunct="1">
                <a:lnSpc>
                  <a:spcPct val="90000"/>
                </a:lnSpc>
                <a:spcBef>
                  <a:spcPts val="1200"/>
                </a:spcBef>
                <a:spcAft>
                  <a:spcPts val="600"/>
                </a:spcAft>
                <a:buSzPct val="100000"/>
                <a:buFont typeface="Arial"/>
                <a:buChar char="•"/>
                <a:defRPr sz="2000" b="1">
                  <a:latin typeface="Arial" pitchFamily="34" charset="0"/>
                  <a:cs typeface="Arial" pitchFamily="34" charset="0"/>
                </a:defRPr>
              </a:lvl1pPr>
              <a:lvl2pPr marL="539474" indent="-256022" algn="l" eaLnBrk="1" hangingPunct="1">
                <a:lnSpc>
                  <a:spcPct val="90000"/>
                </a:lnSpc>
                <a:spcBef>
                  <a:spcPts val="600"/>
                </a:spcBef>
                <a:spcAft>
                  <a:spcPts val="600"/>
                </a:spcAft>
                <a:buFont typeface="Arial" pitchFamily="34" charset="0"/>
                <a:buChar char="–"/>
                <a:defRPr sz="2000" b="1">
                  <a:latin typeface="Arial" pitchFamily="34" charset="0"/>
                  <a:cs typeface="Arial" pitchFamily="34" charset="0"/>
                </a:defRPr>
              </a:lvl2pPr>
              <a:lvl3pPr marL="758920" indent="-182872" algn="l" eaLnBrk="1" hangingPunct="1">
                <a:lnSpc>
                  <a:spcPct val="90000"/>
                </a:lnSpc>
                <a:spcBef>
                  <a:spcPts val="600"/>
                </a:spcBef>
                <a:spcAft>
                  <a:spcPts val="600"/>
                </a:spcAft>
                <a:buSzPct val="90000"/>
                <a:buFont typeface="Arial"/>
                <a:buChar char="•"/>
                <a:defRPr sz="1600" b="1">
                  <a:latin typeface="Arial" pitchFamily="34" charset="0"/>
                  <a:cs typeface="Arial" pitchFamily="34" charset="0"/>
                </a:defRPr>
              </a:lvl3pPr>
              <a:lvl4pPr marL="1033228" indent="0" algn="l" eaLnBrk="1" hangingPunct="1">
                <a:lnSpc>
                  <a:spcPct val="90000"/>
                </a:lnSpc>
                <a:spcBef>
                  <a:spcPts val="600"/>
                </a:spcBef>
                <a:spcAft>
                  <a:spcPts val="600"/>
                </a:spcAft>
                <a:buFontTx/>
                <a:buNone/>
                <a:defRPr sz="1400" b="1">
                  <a:latin typeface="Arial" pitchFamily="34" charset="0"/>
                  <a:cs typeface="Arial" pitchFamily="34" charset="0"/>
                </a:defRPr>
              </a:lvl4pPr>
              <a:lvl5pPr marL="1261819" indent="0" algn="l" eaLnBrk="1" hangingPunct="1">
                <a:lnSpc>
                  <a:spcPct val="90000"/>
                </a:lnSpc>
                <a:spcBef>
                  <a:spcPts val="600"/>
                </a:spcBef>
                <a:buSzPct val="85000"/>
                <a:buFontTx/>
                <a:buNone/>
                <a:defRPr sz="1200" b="1">
                  <a:latin typeface="Arial" pitchFamily="34" charset="0"/>
                  <a:cs typeface="Arial" pitchFamily="34" charset="0"/>
                </a:defRPr>
              </a:lvl5pPr>
              <a:lvl6pPr marL="1147763" indent="0" algn="l" eaLnBrk="1" hangingPunct="1">
                <a:spcBef>
                  <a:spcPts val="600"/>
                </a:spcBef>
                <a:defRPr sz="1400" b="1">
                  <a:latin typeface="Arial" pitchFamily="34" charset="0"/>
                  <a:cs typeface="Arial" pitchFamily="34" charset="0"/>
                </a:defRPr>
              </a:lvl6pPr>
              <a:lvl7pPr marL="1319213" indent="-179388" algn="l" eaLnBrk="1" hangingPunct="1">
                <a:lnSpc>
                  <a:spcPts val="2000"/>
                </a:lnSpc>
                <a:spcBef>
                  <a:spcPts val="300"/>
                </a:spcBef>
                <a:spcAft>
                  <a:spcPts val="600"/>
                </a:spcAft>
                <a:buFont typeface="Arial" pitchFamily="34" charset="0"/>
                <a:buChar char="•"/>
                <a:defRPr sz="1200" b="1">
                  <a:latin typeface="Arial" pitchFamily="34" charset="0"/>
                  <a:cs typeface="Arial" pitchFamily="34" charset="0"/>
                </a:defRPr>
              </a:lvl7pPr>
            </a:lstStyle>
            <a:p>
              <a:pPr marL="0" indent="0">
                <a:lnSpc>
                  <a:spcPts val="2000"/>
                </a:lnSpc>
                <a:spcBef>
                  <a:spcPts val="600"/>
                </a:spcBef>
                <a:buNone/>
              </a:pPr>
              <a:r>
                <a:rPr lang="en-US" sz="1600" dirty="0">
                  <a:latin typeface="+mn-lt"/>
                  <a:cs typeface="+mn-cs"/>
                </a:rPr>
                <a:t>Software abstractions allow multiple options for each computation</a:t>
              </a:r>
              <a:br>
                <a:rPr lang="en-US" sz="1600" dirty="0">
                  <a:latin typeface="+mn-lt"/>
                  <a:cs typeface="+mn-cs"/>
                </a:rPr>
              </a:br>
              <a:endParaRPr lang="en-US" sz="1600" dirty="0">
                <a:latin typeface="+mn-lt"/>
                <a:cs typeface="+mn-cs"/>
              </a:endParaRPr>
            </a:p>
            <a:p>
              <a:pPr marL="0" indent="0">
                <a:lnSpc>
                  <a:spcPts val="2000"/>
                </a:lnSpc>
                <a:spcBef>
                  <a:spcPts val="600"/>
                </a:spcBef>
                <a:buNone/>
              </a:pPr>
              <a:r>
                <a:rPr lang="en-US" sz="1600" dirty="0">
                  <a:latin typeface="+mn-lt"/>
                  <a:cs typeface="+mn-cs"/>
                </a:rPr>
                <a:t>Evaluation tools measure theoretical and empirical performance</a:t>
              </a:r>
            </a:p>
          </p:txBody>
        </p:sp>
        <p:sp>
          <p:nvSpPr>
            <p:cNvPr id="47" name="Left Brace 46">
              <a:extLst>
                <a:ext uri="{FF2B5EF4-FFF2-40B4-BE49-F238E27FC236}">
                  <a16:creationId xmlns:a16="http://schemas.microsoft.com/office/drawing/2014/main" id="{BF790307-5166-014C-80EE-02DCC7AC5006}"/>
                </a:ext>
              </a:extLst>
            </p:cNvPr>
            <p:cNvSpPr/>
            <p:nvPr/>
          </p:nvSpPr>
          <p:spPr>
            <a:xfrm flipH="1">
              <a:off x="8557846" y="1141540"/>
              <a:ext cx="320040" cy="3977640"/>
            </a:xfrm>
            <a:prstGeom prst="leftBrace">
              <a:avLst>
                <a:gd name="adj1" fmla="val 36870"/>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sp>
          <p:nvSpPr>
            <p:cNvPr id="48" name="Right Arrow 47" title="Arrow pointing to MPC stack">
              <a:extLst>
                <a:ext uri="{FF2B5EF4-FFF2-40B4-BE49-F238E27FC236}">
                  <a16:creationId xmlns:a16="http://schemas.microsoft.com/office/drawing/2014/main" id="{A7BFD249-2AF9-B14D-9BCB-0FCF17B6E83A}"/>
                </a:ext>
              </a:extLst>
            </p:cNvPr>
            <p:cNvSpPr/>
            <p:nvPr/>
          </p:nvSpPr>
          <p:spPr>
            <a:xfrm flipH="1">
              <a:off x="8958779" y="2788140"/>
              <a:ext cx="382954" cy="687753"/>
            </a:xfrm>
            <a:prstGeom prst="rightArrow">
              <a:avLst>
                <a:gd name="adj1" fmla="val 63223"/>
                <a:gd name="adj2" fmla="val 6081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p:txBody>
        </p:sp>
      </p:grpSp>
      <p:sp>
        <p:nvSpPr>
          <p:cNvPr id="49" name="TextBox 48">
            <a:extLst>
              <a:ext uri="{FF2B5EF4-FFF2-40B4-BE49-F238E27FC236}">
                <a16:creationId xmlns:a16="http://schemas.microsoft.com/office/drawing/2014/main" id="{FAD5300D-3D25-D941-ABF4-33001EE7D702}"/>
              </a:ext>
            </a:extLst>
          </p:cNvPr>
          <p:cNvSpPr txBox="1"/>
          <p:nvPr/>
        </p:nvSpPr>
        <p:spPr>
          <a:xfrm>
            <a:off x="338264" y="5515278"/>
            <a:ext cx="11512296" cy="712378"/>
          </a:xfrm>
          <a:prstGeom prst="rect">
            <a:avLst/>
          </a:prstGeom>
          <a:solidFill>
            <a:schemeClr val="accent5"/>
          </a:solidFill>
          <a:ln>
            <a:solidFill>
              <a:srgbClr val="000000"/>
            </a:solidFill>
          </a:ln>
          <a:effectLst/>
        </p:spPr>
        <p:style>
          <a:lnRef idx="1">
            <a:schemeClr val="accent4"/>
          </a:lnRef>
          <a:fillRef idx="2">
            <a:schemeClr val="accent4"/>
          </a:fillRef>
          <a:effectRef idx="1">
            <a:schemeClr val="accent4"/>
          </a:effectRef>
          <a:fontRef idx="minor">
            <a:schemeClr val="dk1"/>
          </a:fontRef>
        </p:style>
        <p:txBody>
          <a:bodyPr wrap="square" lIns="121888" tIns="60944" rIns="121888" bIns="60944" rtlCol="0" anchor="ctr">
            <a:noAutofit/>
          </a:bodyPr>
          <a:lstStyle/>
          <a:p>
            <a:pPr algn="ctr"/>
            <a:r>
              <a:rPr lang="en-US" sz="1800" b="1" dirty="0">
                <a:solidFill>
                  <a:schemeClr val="tx1"/>
                </a:solidFill>
              </a:rPr>
              <a:t>Lincoln’s RAMP framework enables rapid prototyping of MPC functionalities</a:t>
            </a:r>
          </a:p>
        </p:txBody>
      </p:sp>
    </p:spTree>
    <p:extLst>
      <p:ext uri="{BB962C8B-B14F-4D97-AF65-F5344CB8AC3E}">
        <p14:creationId xmlns:p14="http://schemas.microsoft.com/office/powerpoint/2010/main" val="3091683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8DDCA-DFDB-1945-8573-D7475091BB7E}"/>
              </a:ext>
            </a:extLst>
          </p:cNvPr>
          <p:cNvSpPr>
            <a:spLocks noGrp="1"/>
          </p:cNvSpPr>
          <p:nvPr>
            <p:ph type="title"/>
          </p:nvPr>
        </p:nvSpPr>
        <p:spPr/>
        <p:txBody>
          <a:bodyPr/>
          <a:lstStyle/>
          <a:p>
            <a:r>
              <a:rPr lang="en-US" dirty="0"/>
              <a:t>RAMP Gadget Approach</a:t>
            </a:r>
          </a:p>
        </p:txBody>
      </p:sp>
      <p:pic>
        <p:nvPicPr>
          <p:cNvPr id="17" name="Picture 16" title="RAMP logo">
            <a:extLst>
              <a:ext uri="{FF2B5EF4-FFF2-40B4-BE49-F238E27FC236}">
                <a16:creationId xmlns:a16="http://schemas.microsoft.com/office/drawing/2014/main" id="{12A4846F-5B7E-A14A-A040-FE950168B85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009990" y="62254"/>
            <a:ext cx="914400" cy="821532"/>
          </a:xfrm>
          <a:prstGeom prst="rect">
            <a:avLst/>
          </a:prstGeom>
          <a:effectLst>
            <a:glow rad="63500">
              <a:schemeClr val="accent3">
                <a:satMod val="175000"/>
                <a:alpha val="40000"/>
              </a:schemeClr>
            </a:glow>
          </a:effectLst>
        </p:spPr>
      </p:pic>
      <p:grpSp>
        <p:nvGrpSpPr>
          <p:cNvPr id="5" name="Group 4">
            <a:extLst>
              <a:ext uri="{FF2B5EF4-FFF2-40B4-BE49-F238E27FC236}">
                <a16:creationId xmlns:a16="http://schemas.microsoft.com/office/drawing/2014/main" id="{24737673-2D17-EE4B-842D-7CA646BA6BCB}"/>
              </a:ext>
            </a:extLst>
          </p:cNvPr>
          <p:cNvGrpSpPr/>
          <p:nvPr/>
        </p:nvGrpSpPr>
        <p:grpSpPr>
          <a:xfrm>
            <a:off x="357424" y="1536715"/>
            <a:ext cx="4508447" cy="4249583"/>
            <a:chOff x="763807" y="1133725"/>
            <a:chExt cx="4508447" cy="4249583"/>
          </a:xfrm>
        </p:grpSpPr>
        <p:sp>
          <p:nvSpPr>
            <p:cNvPr id="35" name="Cube 34">
              <a:extLst>
                <a:ext uri="{FF2B5EF4-FFF2-40B4-BE49-F238E27FC236}">
                  <a16:creationId xmlns:a16="http://schemas.microsoft.com/office/drawing/2014/main" id="{B1BF0449-E09E-1F4A-8EC0-25B394894BFA}"/>
                </a:ext>
              </a:extLst>
            </p:cNvPr>
            <p:cNvSpPr/>
            <p:nvPr/>
          </p:nvSpPr>
          <p:spPr>
            <a:xfrm>
              <a:off x="763807" y="4331748"/>
              <a:ext cx="4508447" cy="1051560"/>
            </a:xfrm>
            <a:prstGeom prst="cube">
              <a:avLst>
                <a:gd name="adj" fmla="val 23416"/>
              </a:avLst>
            </a:prstGeom>
            <a:solidFill>
              <a:schemeClr val="accent1">
                <a:lumMod val="75000"/>
                <a:alpha val="89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MPC Primitives</a:t>
              </a:r>
            </a:p>
          </p:txBody>
        </p:sp>
        <p:sp>
          <p:nvSpPr>
            <p:cNvPr id="44" name="Cube 43">
              <a:extLst>
                <a:ext uri="{FF2B5EF4-FFF2-40B4-BE49-F238E27FC236}">
                  <a16:creationId xmlns:a16="http://schemas.microsoft.com/office/drawing/2014/main" id="{6FB660DD-7C35-0A41-B8E0-653CB49CDB00}"/>
                </a:ext>
              </a:extLst>
            </p:cNvPr>
            <p:cNvSpPr/>
            <p:nvPr/>
          </p:nvSpPr>
          <p:spPr>
            <a:xfrm>
              <a:off x="763807" y="2024076"/>
              <a:ext cx="4508447" cy="2468880"/>
            </a:xfrm>
            <a:prstGeom prst="cube">
              <a:avLst>
                <a:gd name="adj" fmla="val 10277"/>
              </a:avLst>
            </a:prstGeom>
            <a:solidFill>
              <a:schemeClr val="accent1">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MPC Gadgets</a:t>
              </a:r>
            </a:p>
          </p:txBody>
        </p:sp>
        <p:sp>
          <p:nvSpPr>
            <p:cNvPr id="45" name="Cube 44">
              <a:extLst>
                <a:ext uri="{FF2B5EF4-FFF2-40B4-BE49-F238E27FC236}">
                  <a16:creationId xmlns:a16="http://schemas.microsoft.com/office/drawing/2014/main" id="{604843C4-AA24-694F-8D5F-DDB1ACDDBD0F}"/>
                </a:ext>
              </a:extLst>
            </p:cNvPr>
            <p:cNvSpPr/>
            <p:nvPr/>
          </p:nvSpPr>
          <p:spPr>
            <a:xfrm>
              <a:off x="763807" y="1133725"/>
              <a:ext cx="4508447" cy="1051560"/>
            </a:xfrm>
            <a:prstGeom prst="cube">
              <a:avLst/>
            </a:prstGeom>
            <a:solidFill>
              <a:schemeClr val="accent1">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MPC Functionalities</a:t>
              </a:r>
            </a:p>
          </p:txBody>
        </p:sp>
      </p:grpSp>
      <p:grpSp>
        <p:nvGrpSpPr>
          <p:cNvPr id="3" name="Group 2">
            <a:extLst>
              <a:ext uri="{FF2B5EF4-FFF2-40B4-BE49-F238E27FC236}">
                <a16:creationId xmlns:a16="http://schemas.microsoft.com/office/drawing/2014/main" id="{DCF085F3-7215-E549-B82C-8E3131C02E24}"/>
              </a:ext>
            </a:extLst>
          </p:cNvPr>
          <p:cNvGrpSpPr/>
          <p:nvPr/>
        </p:nvGrpSpPr>
        <p:grpSpPr>
          <a:xfrm>
            <a:off x="5199184" y="1536715"/>
            <a:ext cx="6751181" cy="4249584"/>
            <a:chOff x="5199184" y="1536715"/>
            <a:chExt cx="6751181" cy="4249584"/>
          </a:xfrm>
        </p:grpSpPr>
        <p:grpSp>
          <p:nvGrpSpPr>
            <p:cNvPr id="67" name="Group 66">
              <a:extLst>
                <a:ext uri="{FF2B5EF4-FFF2-40B4-BE49-F238E27FC236}">
                  <a16:creationId xmlns:a16="http://schemas.microsoft.com/office/drawing/2014/main" id="{B0F0ED53-9950-2249-BF89-A16BFF9250B8}"/>
                </a:ext>
              </a:extLst>
            </p:cNvPr>
            <p:cNvGrpSpPr/>
            <p:nvPr/>
          </p:nvGrpSpPr>
          <p:grpSpPr>
            <a:xfrm flipH="1">
              <a:off x="6602256" y="4104054"/>
              <a:ext cx="4203490" cy="1023815"/>
              <a:chOff x="6405406" y="4104054"/>
              <a:chExt cx="4203490" cy="1023815"/>
            </a:xfrm>
          </p:grpSpPr>
          <p:cxnSp>
            <p:nvCxnSpPr>
              <p:cNvPr id="68" name="Straight Connector 67" title="Arrow from equality to mult">
                <a:extLst>
                  <a:ext uri="{FF2B5EF4-FFF2-40B4-BE49-F238E27FC236}">
                    <a16:creationId xmlns:a16="http://schemas.microsoft.com/office/drawing/2014/main" id="{14BD64FC-B32C-664E-B82D-B40687EC5137}"/>
                  </a:ext>
                </a:extLst>
              </p:cNvPr>
              <p:cNvCxnSpPr>
                <a:cxnSpLocks/>
              </p:cNvCxnSpPr>
              <p:nvPr/>
            </p:nvCxnSpPr>
            <p:spPr>
              <a:xfrm rot="17700000" flipV="1">
                <a:off x="8319763" y="4139537"/>
                <a:ext cx="0" cy="1371600"/>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cxnSp>
            <p:nvCxnSpPr>
              <p:cNvPr id="69" name="Straight Connector 68" title="Arrow from equality to AND">
                <a:extLst>
                  <a:ext uri="{FF2B5EF4-FFF2-40B4-BE49-F238E27FC236}">
                    <a16:creationId xmlns:a16="http://schemas.microsoft.com/office/drawing/2014/main" id="{A3E89D5E-3680-B743-988E-91D4A81E0CF7}"/>
                  </a:ext>
                </a:extLst>
              </p:cNvPr>
              <p:cNvCxnSpPr>
                <a:cxnSpLocks/>
              </p:cNvCxnSpPr>
              <p:nvPr/>
            </p:nvCxnSpPr>
            <p:spPr>
              <a:xfrm rot="3900000" flipV="1">
                <a:off x="7091206" y="4139537"/>
                <a:ext cx="0" cy="1371600"/>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cxnSp>
            <p:nvCxnSpPr>
              <p:cNvPr id="70" name="Straight Connector 69" title="Arrow from equality to XOR">
                <a:extLst>
                  <a:ext uri="{FF2B5EF4-FFF2-40B4-BE49-F238E27FC236}">
                    <a16:creationId xmlns:a16="http://schemas.microsoft.com/office/drawing/2014/main" id="{7569EEFF-842D-6E40-B242-4FFD46BA5755}"/>
                  </a:ext>
                </a:extLst>
              </p:cNvPr>
              <p:cNvCxnSpPr>
                <a:cxnSpLocks/>
              </p:cNvCxnSpPr>
              <p:nvPr/>
            </p:nvCxnSpPr>
            <p:spPr>
              <a:xfrm flipV="1">
                <a:off x="7711175" y="4104054"/>
                <a:ext cx="0" cy="1023815"/>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cxnSp>
            <p:nvCxnSpPr>
              <p:cNvPr id="71" name="Straight Connector 70" title="Arrow from equality to add">
                <a:extLst>
                  <a:ext uri="{FF2B5EF4-FFF2-40B4-BE49-F238E27FC236}">
                    <a16:creationId xmlns:a16="http://schemas.microsoft.com/office/drawing/2014/main" id="{184D5B4C-91FF-1949-931E-0A619E8B9EC6}"/>
                  </a:ext>
                </a:extLst>
              </p:cNvPr>
              <p:cNvCxnSpPr>
                <a:cxnSpLocks/>
              </p:cNvCxnSpPr>
              <p:nvPr/>
            </p:nvCxnSpPr>
            <p:spPr>
              <a:xfrm rot="16860000" flipV="1">
                <a:off x="9122996" y="3329599"/>
                <a:ext cx="0" cy="2971800"/>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grpSp>
        <p:grpSp>
          <p:nvGrpSpPr>
            <p:cNvPr id="72" name="Group 71">
              <a:extLst>
                <a:ext uri="{FF2B5EF4-FFF2-40B4-BE49-F238E27FC236}">
                  <a16:creationId xmlns:a16="http://schemas.microsoft.com/office/drawing/2014/main" id="{8FC31237-051F-4147-B1C8-32C95000E74F}"/>
                </a:ext>
              </a:extLst>
            </p:cNvPr>
            <p:cNvGrpSpPr/>
            <p:nvPr/>
          </p:nvGrpSpPr>
          <p:grpSpPr>
            <a:xfrm>
              <a:off x="6354606" y="4104054"/>
              <a:ext cx="4203490" cy="1023815"/>
              <a:chOff x="6405406" y="4104054"/>
              <a:chExt cx="4203490" cy="1023815"/>
            </a:xfrm>
          </p:grpSpPr>
          <p:cxnSp>
            <p:nvCxnSpPr>
              <p:cNvPr id="73" name="Straight Connector 72" title="Arrow from comparison to XOR">
                <a:extLst>
                  <a:ext uri="{FF2B5EF4-FFF2-40B4-BE49-F238E27FC236}">
                    <a16:creationId xmlns:a16="http://schemas.microsoft.com/office/drawing/2014/main" id="{82DA6290-CB04-D048-A81E-A3E2AEDC1124}"/>
                  </a:ext>
                </a:extLst>
              </p:cNvPr>
              <p:cNvCxnSpPr>
                <a:cxnSpLocks/>
              </p:cNvCxnSpPr>
              <p:nvPr/>
            </p:nvCxnSpPr>
            <p:spPr>
              <a:xfrm rot="17700000" flipV="1">
                <a:off x="8319763" y="4139537"/>
                <a:ext cx="0" cy="1371600"/>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cxnSp>
            <p:nvCxnSpPr>
              <p:cNvPr id="74" name="Straight Connector 73" title="Arrow from comparison to add">
                <a:extLst>
                  <a:ext uri="{FF2B5EF4-FFF2-40B4-BE49-F238E27FC236}">
                    <a16:creationId xmlns:a16="http://schemas.microsoft.com/office/drawing/2014/main" id="{53182385-6105-3240-B7C1-2874D8FA0A4C}"/>
                  </a:ext>
                </a:extLst>
              </p:cNvPr>
              <p:cNvCxnSpPr>
                <a:cxnSpLocks/>
              </p:cNvCxnSpPr>
              <p:nvPr/>
            </p:nvCxnSpPr>
            <p:spPr>
              <a:xfrm rot="3900000" flipV="1">
                <a:off x="7091206" y="4139537"/>
                <a:ext cx="0" cy="1371600"/>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cxnSp>
            <p:nvCxnSpPr>
              <p:cNvPr id="75" name="Straight Connector 74" title="Arrow from comparison to mult">
                <a:extLst>
                  <a:ext uri="{FF2B5EF4-FFF2-40B4-BE49-F238E27FC236}">
                    <a16:creationId xmlns:a16="http://schemas.microsoft.com/office/drawing/2014/main" id="{B7A2E712-52A1-374F-8700-1900B692261C}"/>
                  </a:ext>
                </a:extLst>
              </p:cNvPr>
              <p:cNvCxnSpPr>
                <a:cxnSpLocks/>
              </p:cNvCxnSpPr>
              <p:nvPr/>
            </p:nvCxnSpPr>
            <p:spPr>
              <a:xfrm flipV="1">
                <a:off x="7711175" y="4104054"/>
                <a:ext cx="0" cy="1023815"/>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cxnSp>
            <p:nvCxnSpPr>
              <p:cNvPr id="76" name="Straight Connector 75" title="Arrow from comparison to AND">
                <a:extLst>
                  <a:ext uri="{FF2B5EF4-FFF2-40B4-BE49-F238E27FC236}">
                    <a16:creationId xmlns:a16="http://schemas.microsoft.com/office/drawing/2014/main" id="{943F433F-22CE-F84F-9FD0-F29B3AEF3C88}"/>
                  </a:ext>
                </a:extLst>
              </p:cNvPr>
              <p:cNvCxnSpPr>
                <a:cxnSpLocks/>
              </p:cNvCxnSpPr>
              <p:nvPr/>
            </p:nvCxnSpPr>
            <p:spPr>
              <a:xfrm rot="16860000" flipV="1">
                <a:off x="9122996" y="3329599"/>
                <a:ext cx="0" cy="2971800"/>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grpSp>
        <p:cxnSp>
          <p:nvCxnSpPr>
            <p:cNvPr id="78" name="Straight Connector 77" title="Arrow from set intersection to merge">
              <a:extLst>
                <a:ext uri="{FF2B5EF4-FFF2-40B4-BE49-F238E27FC236}">
                  <a16:creationId xmlns:a16="http://schemas.microsoft.com/office/drawing/2014/main" id="{4759D975-20E0-EC42-98A7-027C598F1B8D}"/>
                </a:ext>
              </a:extLst>
            </p:cNvPr>
            <p:cNvCxnSpPr>
              <a:cxnSpLocks/>
            </p:cNvCxnSpPr>
            <p:nvPr/>
          </p:nvCxnSpPr>
          <p:spPr>
            <a:xfrm rot="2700000" flipV="1">
              <a:off x="7732593" y="1840988"/>
              <a:ext cx="0" cy="1023815"/>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cxnSp>
          <p:nvCxnSpPr>
            <p:cNvPr id="79" name="Straight Connector 78" title="Arrow from set intersection to sort">
              <a:extLst>
                <a:ext uri="{FF2B5EF4-FFF2-40B4-BE49-F238E27FC236}">
                  <a16:creationId xmlns:a16="http://schemas.microsoft.com/office/drawing/2014/main" id="{EA30BFCD-41F5-8446-BDC0-C410854B7DE2}"/>
                </a:ext>
              </a:extLst>
            </p:cNvPr>
            <p:cNvCxnSpPr>
              <a:cxnSpLocks/>
            </p:cNvCxnSpPr>
            <p:nvPr/>
          </p:nvCxnSpPr>
          <p:spPr>
            <a:xfrm flipV="1">
              <a:off x="8574775" y="1691054"/>
              <a:ext cx="0" cy="1023815"/>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cxnSp>
          <p:nvCxnSpPr>
            <p:cNvPr id="77" name="Straight Connector 76" title="Arrow from set intersection to deduplicate">
              <a:extLst>
                <a:ext uri="{FF2B5EF4-FFF2-40B4-BE49-F238E27FC236}">
                  <a16:creationId xmlns:a16="http://schemas.microsoft.com/office/drawing/2014/main" id="{9E5F1994-EBD0-CA49-8759-757502EC81DC}"/>
                </a:ext>
              </a:extLst>
            </p:cNvPr>
            <p:cNvCxnSpPr>
              <a:cxnSpLocks/>
            </p:cNvCxnSpPr>
            <p:nvPr/>
          </p:nvCxnSpPr>
          <p:spPr>
            <a:xfrm rot="-2700000" flipV="1">
              <a:off x="9424626" y="1840988"/>
              <a:ext cx="0" cy="1023815"/>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cxnSp>
          <p:nvCxnSpPr>
            <p:cNvPr id="80" name="Straight Connector 79" title="Arrow from merge to comparison">
              <a:extLst>
                <a:ext uri="{FF2B5EF4-FFF2-40B4-BE49-F238E27FC236}">
                  <a16:creationId xmlns:a16="http://schemas.microsoft.com/office/drawing/2014/main" id="{461A2E11-EB28-084B-B74B-CCF9CB905D5E}"/>
                </a:ext>
              </a:extLst>
            </p:cNvPr>
            <p:cNvCxnSpPr>
              <a:cxnSpLocks/>
            </p:cNvCxnSpPr>
            <p:nvPr/>
          </p:nvCxnSpPr>
          <p:spPr>
            <a:xfrm flipV="1">
              <a:off x="7405325" y="2869224"/>
              <a:ext cx="0" cy="1023815"/>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cxnSp>
          <p:nvCxnSpPr>
            <p:cNvPr id="81" name="Straight Connector 80" title="Arrow from sort to comparison">
              <a:extLst>
                <a:ext uri="{FF2B5EF4-FFF2-40B4-BE49-F238E27FC236}">
                  <a16:creationId xmlns:a16="http://schemas.microsoft.com/office/drawing/2014/main" id="{9AF407B7-D79F-2340-8C2B-D58533130FC5}"/>
                </a:ext>
              </a:extLst>
            </p:cNvPr>
            <p:cNvCxnSpPr>
              <a:cxnSpLocks/>
            </p:cNvCxnSpPr>
            <p:nvPr/>
          </p:nvCxnSpPr>
          <p:spPr>
            <a:xfrm flipV="1">
              <a:off x="8056443" y="2869224"/>
              <a:ext cx="0" cy="1023815"/>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cxnSp>
          <p:nvCxnSpPr>
            <p:cNvPr id="82" name="Straight Connector 81" title="Arrow from deduplicate to equality">
              <a:extLst>
                <a:ext uri="{FF2B5EF4-FFF2-40B4-BE49-F238E27FC236}">
                  <a16:creationId xmlns:a16="http://schemas.microsoft.com/office/drawing/2014/main" id="{1BAB436F-A8C6-EE46-B25D-310ECB2DCA86}"/>
                </a:ext>
              </a:extLst>
            </p:cNvPr>
            <p:cNvCxnSpPr>
              <a:cxnSpLocks/>
            </p:cNvCxnSpPr>
            <p:nvPr/>
          </p:nvCxnSpPr>
          <p:spPr>
            <a:xfrm flipV="1">
              <a:off x="9898186" y="2869224"/>
              <a:ext cx="0" cy="1023815"/>
            </a:xfrm>
            <a:prstGeom prst="line">
              <a:avLst/>
            </a:prstGeom>
            <a:ln w="12700">
              <a:solidFill>
                <a:schemeClr val="tx1"/>
              </a:solidFill>
              <a:headEnd type="stealth" w="lg" len="lg"/>
            </a:ln>
          </p:spPr>
          <p:style>
            <a:lnRef idx="1">
              <a:schemeClr val="accent1"/>
            </a:lnRef>
            <a:fillRef idx="0">
              <a:schemeClr val="accent1"/>
            </a:fillRef>
            <a:effectRef idx="0">
              <a:schemeClr val="accent1"/>
            </a:effectRef>
            <a:fontRef idx="minor">
              <a:schemeClr val="tx1"/>
            </a:fontRef>
          </p:style>
        </p:cxnSp>
        <p:sp>
          <p:nvSpPr>
            <p:cNvPr id="83" name="Rectangle 82">
              <a:extLst>
                <a:ext uri="{FF2B5EF4-FFF2-40B4-BE49-F238E27FC236}">
                  <a16:creationId xmlns:a16="http://schemas.microsoft.com/office/drawing/2014/main" id="{CCF7912B-E2D0-C341-B2F9-13C621CE967E}"/>
                </a:ext>
              </a:extLst>
            </p:cNvPr>
            <p:cNvSpPr/>
            <p:nvPr/>
          </p:nvSpPr>
          <p:spPr>
            <a:xfrm>
              <a:off x="5199184" y="5146219"/>
              <a:ext cx="1554480" cy="640080"/>
            </a:xfrm>
            <a:prstGeom prst="rect">
              <a:avLst/>
            </a:prstGeom>
            <a:solidFill>
              <a:schemeClr val="accent1">
                <a:lumMod val="75000"/>
              </a:schemeClr>
            </a:solidFill>
            <a:ln w="12700">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b="1" dirty="0">
                  <a:solidFill>
                    <a:schemeClr val="bg1"/>
                  </a:solidFill>
                </a:rPr>
                <a:t>Add +</a:t>
              </a:r>
            </a:p>
          </p:txBody>
        </p:sp>
        <p:sp>
          <p:nvSpPr>
            <p:cNvPr id="84" name="Rectangle 83">
              <a:extLst>
                <a:ext uri="{FF2B5EF4-FFF2-40B4-BE49-F238E27FC236}">
                  <a16:creationId xmlns:a16="http://schemas.microsoft.com/office/drawing/2014/main" id="{7B64930D-EA88-6345-A9AD-A0CDF1EBE010}"/>
                </a:ext>
              </a:extLst>
            </p:cNvPr>
            <p:cNvSpPr/>
            <p:nvPr/>
          </p:nvSpPr>
          <p:spPr>
            <a:xfrm>
              <a:off x="6931418" y="5146219"/>
              <a:ext cx="1554480" cy="640080"/>
            </a:xfrm>
            <a:prstGeom prst="rect">
              <a:avLst/>
            </a:prstGeom>
            <a:solidFill>
              <a:schemeClr val="accent1">
                <a:lumMod val="75000"/>
              </a:schemeClr>
            </a:solidFill>
            <a:ln w="12700">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b="1" dirty="0" err="1">
                  <a:solidFill>
                    <a:schemeClr val="bg1"/>
                  </a:solidFill>
                </a:rPr>
                <a:t>Mult</a:t>
              </a:r>
              <a:r>
                <a:rPr lang="en-US" sz="1400" b="1" dirty="0">
                  <a:solidFill>
                    <a:schemeClr val="bg1"/>
                  </a:solidFill>
                </a:rPr>
                <a:t> ×</a:t>
              </a:r>
            </a:p>
          </p:txBody>
        </p:sp>
        <p:sp>
          <p:nvSpPr>
            <p:cNvPr id="97" name="Rectangle 96">
              <a:extLst>
                <a:ext uri="{FF2B5EF4-FFF2-40B4-BE49-F238E27FC236}">
                  <a16:creationId xmlns:a16="http://schemas.microsoft.com/office/drawing/2014/main" id="{2C3E5A52-7C46-1149-91BB-491EA56435C1}"/>
                </a:ext>
              </a:extLst>
            </p:cNvPr>
            <p:cNvSpPr/>
            <p:nvPr/>
          </p:nvSpPr>
          <p:spPr>
            <a:xfrm>
              <a:off x="8663652" y="5146219"/>
              <a:ext cx="1554480" cy="640080"/>
            </a:xfrm>
            <a:prstGeom prst="rect">
              <a:avLst/>
            </a:prstGeom>
            <a:solidFill>
              <a:schemeClr val="accent1">
                <a:lumMod val="75000"/>
              </a:schemeClr>
            </a:solidFill>
            <a:ln w="12700">
              <a:solidFill>
                <a:schemeClr val="tx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400" b="1" dirty="0">
                  <a:solidFill>
                    <a:schemeClr val="bg1"/>
                  </a:solidFill>
                </a:rPr>
                <a:t>XOR </a:t>
              </a:r>
              <a:r>
                <a:rPr lang="en-US" sz="1400" b="1" dirty="0">
                  <a:solidFill>
                    <a:schemeClr val="bg1"/>
                  </a:solidFill>
                  <a:sym typeface="Symbol" panose="05050102010706020507" pitchFamily="18" charset="2"/>
                </a:rPr>
                <a:t></a:t>
              </a:r>
              <a:endParaRPr lang="en-US" sz="1400" b="1" dirty="0">
                <a:solidFill>
                  <a:schemeClr val="bg1"/>
                </a:solidFill>
              </a:endParaRPr>
            </a:p>
          </p:txBody>
        </p:sp>
        <p:sp>
          <p:nvSpPr>
            <p:cNvPr id="98" name="Rectangle 97">
              <a:extLst>
                <a:ext uri="{FF2B5EF4-FFF2-40B4-BE49-F238E27FC236}">
                  <a16:creationId xmlns:a16="http://schemas.microsoft.com/office/drawing/2014/main" id="{3C83CC85-4019-6549-A7A8-7BCC42ECF446}"/>
                </a:ext>
              </a:extLst>
            </p:cNvPr>
            <p:cNvSpPr/>
            <p:nvPr/>
          </p:nvSpPr>
          <p:spPr>
            <a:xfrm>
              <a:off x="10395885" y="5146219"/>
              <a:ext cx="1554480" cy="640080"/>
            </a:xfrm>
            <a:prstGeom prst="rect">
              <a:avLst/>
            </a:prstGeom>
            <a:solidFill>
              <a:schemeClr val="accent1">
                <a:lumMod val="75000"/>
              </a:schemeClr>
            </a:solidFill>
            <a:ln w="12700">
              <a:solidFill>
                <a:schemeClr val="tx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400" b="1" dirty="0">
                  <a:solidFill>
                    <a:schemeClr val="bg1"/>
                  </a:solidFill>
                </a:rPr>
                <a:t>AND </a:t>
              </a:r>
              <a:r>
                <a:rPr lang="en-US" sz="1400" b="1" dirty="0">
                  <a:solidFill>
                    <a:schemeClr val="bg1"/>
                  </a:solidFill>
                  <a:sym typeface="Symbol" panose="05050102010706020507" pitchFamily="18" charset="2"/>
                </a:rPr>
                <a:t></a:t>
              </a:r>
              <a:endParaRPr lang="en-US" sz="1400" b="1" dirty="0">
                <a:solidFill>
                  <a:schemeClr val="bg1"/>
                </a:solidFill>
              </a:endParaRPr>
            </a:p>
          </p:txBody>
        </p:sp>
        <p:sp>
          <p:nvSpPr>
            <p:cNvPr id="99" name="Rectangle 98">
              <a:extLst>
                <a:ext uri="{FF2B5EF4-FFF2-40B4-BE49-F238E27FC236}">
                  <a16:creationId xmlns:a16="http://schemas.microsoft.com/office/drawing/2014/main" id="{434715A5-5A4C-214E-890F-78B2CE6688E8}"/>
                </a:ext>
              </a:extLst>
            </p:cNvPr>
            <p:cNvSpPr/>
            <p:nvPr/>
          </p:nvSpPr>
          <p:spPr>
            <a:xfrm>
              <a:off x="6931418" y="3904951"/>
              <a:ext cx="1554480" cy="640080"/>
            </a:xfrm>
            <a:prstGeom prst="rect">
              <a:avLst/>
            </a:prstGeom>
            <a:solidFill>
              <a:schemeClr val="accent1">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Comparison &lt;</a:t>
              </a:r>
            </a:p>
          </p:txBody>
        </p:sp>
        <p:sp>
          <p:nvSpPr>
            <p:cNvPr id="100" name="Rectangle 99">
              <a:extLst>
                <a:ext uri="{FF2B5EF4-FFF2-40B4-BE49-F238E27FC236}">
                  <a16:creationId xmlns:a16="http://schemas.microsoft.com/office/drawing/2014/main" id="{09EA64DD-67BA-B44C-B76C-97BF7DBE3FB4}"/>
                </a:ext>
              </a:extLst>
            </p:cNvPr>
            <p:cNvSpPr/>
            <p:nvPr/>
          </p:nvSpPr>
          <p:spPr>
            <a:xfrm>
              <a:off x="8663652" y="3904951"/>
              <a:ext cx="1554480" cy="640080"/>
            </a:xfrm>
            <a:prstGeom prst="rect">
              <a:avLst/>
            </a:prstGeom>
            <a:solidFill>
              <a:schemeClr val="accent1">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Equality =</a:t>
              </a:r>
            </a:p>
          </p:txBody>
        </p:sp>
        <p:sp>
          <p:nvSpPr>
            <p:cNvPr id="103" name="Rectangle 102">
              <a:extLst>
                <a:ext uri="{FF2B5EF4-FFF2-40B4-BE49-F238E27FC236}">
                  <a16:creationId xmlns:a16="http://schemas.microsoft.com/office/drawing/2014/main" id="{CF774B59-794A-FA46-B464-9E1344826DE9}"/>
                </a:ext>
              </a:extLst>
            </p:cNvPr>
            <p:cNvSpPr/>
            <p:nvPr/>
          </p:nvSpPr>
          <p:spPr>
            <a:xfrm>
              <a:off x="6065301" y="2739883"/>
              <a:ext cx="1554480" cy="640080"/>
            </a:xfrm>
            <a:prstGeom prst="rect">
              <a:avLst/>
            </a:prstGeom>
            <a:solidFill>
              <a:schemeClr val="accent1">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Merge</a:t>
              </a:r>
            </a:p>
          </p:txBody>
        </p:sp>
        <p:sp>
          <p:nvSpPr>
            <p:cNvPr id="101" name="Rectangle 100">
              <a:extLst>
                <a:ext uri="{FF2B5EF4-FFF2-40B4-BE49-F238E27FC236}">
                  <a16:creationId xmlns:a16="http://schemas.microsoft.com/office/drawing/2014/main" id="{0B790F4F-4E88-224C-8EDB-658C28638DEC}"/>
                </a:ext>
              </a:extLst>
            </p:cNvPr>
            <p:cNvSpPr/>
            <p:nvPr/>
          </p:nvSpPr>
          <p:spPr>
            <a:xfrm>
              <a:off x="7797535" y="2739883"/>
              <a:ext cx="1554480" cy="640080"/>
            </a:xfrm>
            <a:prstGeom prst="rect">
              <a:avLst/>
            </a:prstGeom>
            <a:solidFill>
              <a:schemeClr val="accent1">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Sort</a:t>
              </a:r>
            </a:p>
          </p:txBody>
        </p:sp>
        <p:sp>
          <p:nvSpPr>
            <p:cNvPr id="104" name="Rectangle 103">
              <a:extLst>
                <a:ext uri="{FF2B5EF4-FFF2-40B4-BE49-F238E27FC236}">
                  <a16:creationId xmlns:a16="http://schemas.microsoft.com/office/drawing/2014/main" id="{C1B2EFA9-476E-D846-BEC6-B76AEB6E1818}"/>
                </a:ext>
              </a:extLst>
            </p:cNvPr>
            <p:cNvSpPr/>
            <p:nvPr/>
          </p:nvSpPr>
          <p:spPr>
            <a:xfrm>
              <a:off x="9529769" y="2739883"/>
              <a:ext cx="1554480" cy="640080"/>
            </a:xfrm>
            <a:prstGeom prst="rect">
              <a:avLst/>
            </a:prstGeom>
            <a:solidFill>
              <a:schemeClr val="accent1">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err="1">
                  <a:solidFill>
                    <a:schemeClr val="tx1"/>
                  </a:solidFill>
                </a:rPr>
                <a:t>Deduplicate</a:t>
              </a:r>
              <a:endParaRPr lang="en-US" sz="1400" b="1" dirty="0">
                <a:solidFill>
                  <a:schemeClr val="tx1"/>
                </a:solidFill>
              </a:endParaRPr>
            </a:p>
          </p:txBody>
        </p:sp>
        <p:sp>
          <p:nvSpPr>
            <p:cNvPr id="102" name="Rectangle 101">
              <a:extLst>
                <a:ext uri="{FF2B5EF4-FFF2-40B4-BE49-F238E27FC236}">
                  <a16:creationId xmlns:a16="http://schemas.microsoft.com/office/drawing/2014/main" id="{B906DF48-9880-504D-A727-DD8DA6720B72}"/>
                </a:ext>
              </a:extLst>
            </p:cNvPr>
            <p:cNvSpPr/>
            <p:nvPr/>
          </p:nvSpPr>
          <p:spPr>
            <a:xfrm>
              <a:off x="7797535" y="1536715"/>
              <a:ext cx="1554480" cy="640080"/>
            </a:xfrm>
            <a:prstGeom prst="rect">
              <a:avLst/>
            </a:prstGeom>
            <a:solidFill>
              <a:schemeClr val="accent1">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Set Intersection</a:t>
              </a:r>
            </a:p>
          </p:txBody>
        </p:sp>
      </p:grpSp>
    </p:spTree>
    <p:extLst>
      <p:ext uri="{BB962C8B-B14F-4D97-AF65-F5344CB8AC3E}">
        <p14:creationId xmlns:p14="http://schemas.microsoft.com/office/powerpoint/2010/main" val="4125701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45573-10D2-564D-96DB-2EE40E43FBF1}"/>
              </a:ext>
            </a:extLst>
          </p:cNvPr>
          <p:cNvSpPr>
            <a:spLocks noGrp="1"/>
          </p:cNvSpPr>
          <p:nvPr>
            <p:ph type="title"/>
          </p:nvPr>
        </p:nvSpPr>
        <p:spPr/>
        <p:txBody>
          <a:bodyPr/>
          <a:lstStyle/>
          <a:p>
            <a:r>
              <a:rPr lang="en-US" dirty="0"/>
              <a:t>Implementation of MPC for Set Intersection</a:t>
            </a:r>
          </a:p>
        </p:txBody>
      </p:sp>
      <p:pic>
        <p:nvPicPr>
          <p:cNvPr id="6" name="Picture 5" title="RAMP logo">
            <a:extLst>
              <a:ext uri="{FF2B5EF4-FFF2-40B4-BE49-F238E27FC236}">
                <a16:creationId xmlns:a16="http://schemas.microsoft.com/office/drawing/2014/main" id="{12A4846F-5B7E-A14A-A040-FE950168B85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009990" y="62254"/>
            <a:ext cx="914400" cy="821532"/>
          </a:xfrm>
          <a:prstGeom prst="rect">
            <a:avLst/>
          </a:prstGeom>
          <a:effectLst>
            <a:glow rad="63500">
              <a:schemeClr val="accent3">
                <a:satMod val="175000"/>
                <a:alpha val="40000"/>
              </a:schemeClr>
            </a:glow>
          </a:effectLst>
        </p:spPr>
      </p:pic>
      <p:grpSp>
        <p:nvGrpSpPr>
          <p:cNvPr id="7" name="Group 6">
            <a:extLst>
              <a:ext uri="{FF2B5EF4-FFF2-40B4-BE49-F238E27FC236}">
                <a16:creationId xmlns:a16="http://schemas.microsoft.com/office/drawing/2014/main" id="{86E2C0FF-B88A-804B-8BCC-0C1278A7C22D}"/>
              </a:ext>
            </a:extLst>
          </p:cNvPr>
          <p:cNvGrpSpPr/>
          <p:nvPr/>
        </p:nvGrpSpPr>
        <p:grpSpPr>
          <a:xfrm>
            <a:off x="744783" y="1891322"/>
            <a:ext cx="10699261" cy="2711939"/>
            <a:chOff x="744783" y="1891322"/>
            <a:chExt cx="10699261" cy="2711939"/>
          </a:xfrm>
        </p:grpSpPr>
        <p:grpSp>
          <p:nvGrpSpPr>
            <p:cNvPr id="4" name="Group 3">
              <a:extLst>
                <a:ext uri="{FF2B5EF4-FFF2-40B4-BE49-F238E27FC236}">
                  <a16:creationId xmlns:a16="http://schemas.microsoft.com/office/drawing/2014/main" id="{19ACAA69-C30C-CE45-85A0-1ABC530A8EB0}"/>
                </a:ext>
              </a:extLst>
            </p:cNvPr>
            <p:cNvGrpSpPr/>
            <p:nvPr/>
          </p:nvGrpSpPr>
          <p:grpSpPr>
            <a:xfrm>
              <a:off x="744783" y="1891322"/>
              <a:ext cx="10699261" cy="2711939"/>
              <a:chOff x="744783" y="1891322"/>
              <a:chExt cx="10699261" cy="2711939"/>
            </a:xfrm>
          </p:grpSpPr>
          <p:sp>
            <p:nvSpPr>
              <p:cNvPr id="11" name="Rectangle 10">
                <a:extLst>
                  <a:ext uri="{FF2B5EF4-FFF2-40B4-BE49-F238E27FC236}">
                    <a16:creationId xmlns:a16="http://schemas.microsoft.com/office/drawing/2014/main" id="{AAFFA9BA-BF68-9C43-830D-5009A2998D9D}"/>
                  </a:ext>
                </a:extLst>
              </p:cNvPr>
              <p:cNvSpPr/>
              <p:nvPr/>
            </p:nvSpPr>
            <p:spPr>
              <a:xfrm>
                <a:off x="744783" y="1891322"/>
                <a:ext cx="10699261" cy="2711939"/>
              </a:xfrm>
              <a:prstGeom prst="rect">
                <a:avLst/>
              </a:prstGeom>
              <a:solidFill>
                <a:schemeClr val="bg1"/>
              </a:solidFill>
              <a:ln w="12700" cap="sq">
                <a:solidFill>
                  <a:schemeClr val="tx1"/>
                </a:solidFill>
                <a:miter lim="800000"/>
              </a:ln>
              <a:effectLst>
                <a:outerShdw blurRad="50800" dist="38100" dir="2700000" algn="tl" rotWithShape="0">
                  <a:prstClr val="black">
                    <a:alpha val="25000"/>
                  </a:prstClr>
                </a:outerShdw>
              </a:effectLst>
              <a:scene3d>
                <a:camera prst="orthographicFront"/>
                <a:lightRig rig="twoPt" dir="t">
                  <a:rot lat="0" lon="0" rev="7200000"/>
                </a:lightRig>
              </a:scene3d>
              <a:sp3d>
                <a:bevelT w="25400" h="19050"/>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pic>
            <p:nvPicPr>
              <p:cNvPr id="3" name="Picture 2" title="C++ code implementing MPC for set intersection"/>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065213" y="2186687"/>
                <a:ext cx="10058400" cy="2156459"/>
              </a:xfrm>
              <a:prstGeom prst="rect">
                <a:avLst/>
              </a:prstGeom>
            </p:spPr>
          </p:pic>
        </p:grpSp>
        <p:cxnSp>
          <p:nvCxnSpPr>
            <p:cNvPr id="12" name="Straight Connector 11" title="Underline of merge"/>
            <p:cNvCxnSpPr/>
            <p:nvPr/>
          </p:nvCxnSpPr>
          <p:spPr>
            <a:xfrm>
              <a:off x="3083887" y="3382126"/>
              <a:ext cx="665061" cy="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title="Underline of thresholdDeduplicate"/>
            <p:cNvCxnSpPr/>
            <p:nvPr/>
          </p:nvCxnSpPr>
          <p:spPr>
            <a:xfrm>
              <a:off x="3850551" y="3684410"/>
              <a:ext cx="2502438" cy="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title="Underline of sort"/>
            <p:cNvCxnSpPr/>
            <p:nvPr/>
          </p:nvCxnSpPr>
          <p:spPr>
            <a:xfrm>
              <a:off x="2231829" y="3987012"/>
              <a:ext cx="517347" cy="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grpSp>
      <p:sp>
        <p:nvSpPr>
          <p:cNvPr id="5" name="Rectangle 4" descr="Image of lines of code">
            <a:extLst>
              <a:ext uri="{FF2B5EF4-FFF2-40B4-BE49-F238E27FC236}">
                <a16:creationId xmlns:a16="http://schemas.microsoft.com/office/drawing/2014/main" id="{A4067651-9FE2-7D45-B548-E4262836275C}"/>
              </a:ext>
            </a:extLst>
          </p:cNvPr>
          <p:cNvSpPr/>
          <p:nvPr/>
        </p:nvSpPr>
        <p:spPr>
          <a:xfrm>
            <a:off x="339849" y="5535717"/>
            <a:ext cx="11509129" cy="689784"/>
          </a:xfrm>
          <a:prstGeom prst="rect">
            <a:avLst/>
          </a:prstGeom>
          <a:solidFill>
            <a:srgbClr val="D2DC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pPr>
            <a:r>
              <a:rPr lang="en-US" b="1" dirty="0">
                <a:solidFill>
                  <a:schemeClr val="tx1"/>
                </a:solidFill>
                <a:cs typeface="Arial"/>
              </a:rPr>
              <a:t>Gadgets abstract thousands of lines of code to make MPC functionalities easy to prototype</a:t>
            </a:r>
            <a:endParaRPr lang="en-US" sz="1800" b="1" dirty="0">
              <a:solidFill>
                <a:schemeClr val="tx1"/>
              </a:solidFill>
              <a:cs typeface="Arial"/>
            </a:endParaRPr>
          </a:p>
        </p:txBody>
      </p:sp>
    </p:spTree>
    <p:extLst>
      <p:ext uri="{BB962C8B-B14F-4D97-AF65-F5344CB8AC3E}">
        <p14:creationId xmlns:p14="http://schemas.microsoft.com/office/powerpoint/2010/main" val="6197351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Performance of MPC for Set Intersection</a:t>
            </a:r>
          </a:p>
        </p:txBody>
      </p:sp>
      <p:graphicFrame>
        <p:nvGraphicFramePr>
          <p:cNvPr id="10" name="Chart 9" descr="Performance chart"/>
          <p:cNvGraphicFramePr>
            <a:graphicFrameLocks/>
          </p:cNvGraphicFramePr>
          <p:nvPr>
            <p:extLst>
              <p:ext uri="{D42A27DB-BD31-4B8C-83A1-F6EECF244321}">
                <p14:modId xmlns:p14="http://schemas.microsoft.com/office/powerpoint/2010/main" val="4270983052"/>
              </p:ext>
            </p:extLst>
          </p:nvPr>
        </p:nvGraphicFramePr>
        <p:xfrm>
          <a:off x="339849" y="1187426"/>
          <a:ext cx="11509129" cy="4582397"/>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p:cNvSpPr txBox="1"/>
          <p:nvPr/>
        </p:nvSpPr>
        <p:spPr>
          <a:xfrm>
            <a:off x="9327627" y="1741465"/>
            <a:ext cx="1678329"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Total Time</a:t>
            </a:r>
            <a:endParaRPr lang="en-US" sz="1400" b="1" baseline="30000" dirty="0">
              <a:latin typeface="Arial" panose="020B0604020202020204" pitchFamily="34" charset="0"/>
              <a:cs typeface="Arial" panose="020B0604020202020204" pitchFamily="34" charset="0"/>
            </a:endParaRPr>
          </a:p>
        </p:txBody>
      </p:sp>
      <p:sp>
        <p:nvSpPr>
          <p:cNvPr id="12" name="TextBox 11"/>
          <p:cNvSpPr txBox="1"/>
          <p:nvPr/>
        </p:nvSpPr>
        <p:spPr>
          <a:xfrm>
            <a:off x="9371012" y="3891706"/>
            <a:ext cx="1678329" cy="523220"/>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Time After Preprocessing</a:t>
            </a:r>
            <a:endParaRPr lang="en-US" sz="1400" b="1" baseline="30000" dirty="0">
              <a:latin typeface="Arial" panose="020B0604020202020204" pitchFamily="34" charset="0"/>
              <a:cs typeface="Arial" panose="020B0604020202020204" pitchFamily="34" charset="0"/>
            </a:endParaRPr>
          </a:p>
        </p:txBody>
      </p:sp>
      <p:sp>
        <p:nvSpPr>
          <p:cNvPr id="14" name="Rectangular Callout 13"/>
          <p:cNvSpPr/>
          <p:nvPr/>
        </p:nvSpPr>
        <p:spPr>
          <a:xfrm>
            <a:off x="8186129" y="2533792"/>
            <a:ext cx="3176636" cy="1043600"/>
          </a:xfrm>
          <a:custGeom>
            <a:avLst/>
            <a:gdLst>
              <a:gd name="connsiteX0" fmla="*/ 0 w 3443991"/>
              <a:gd name="connsiteY0" fmla="*/ 0 h 699905"/>
              <a:gd name="connsiteX1" fmla="*/ 2008995 w 3443991"/>
              <a:gd name="connsiteY1" fmla="*/ 0 h 699905"/>
              <a:gd name="connsiteX2" fmla="*/ 2008995 w 3443991"/>
              <a:gd name="connsiteY2" fmla="*/ 0 h 699905"/>
              <a:gd name="connsiteX3" fmla="*/ 2869993 w 3443991"/>
              <a:gd name="connsiteY3" fmla="*/ 0 h 699905"/>
              <a:gd name="connsiteX4" fmla="*/ 3443991 w 3443991"/>
              <a:gd name="connsiteY4" fmla="*/ 0 h 699905"/>
              <a:gd name="connsiteX5" fmla="*/ 3443991 w 3443991"/>
              <a:gd name="connsiteY5" fmla="*/ 408278 h 699905"/>
              <a:gd name="connsiteX6" fmla="*/ 3443991 w 3443991"/>
              <a:gd name="connsiteY6" fmla="*/ 408278 h 699905"/>
              <a:gd name="connsiteX7" fmla="*/ 3443991 w 3443991"/>
              <a:gd name="connsiteY7" fmla="*/ 583254 h 699905"/>
              <a:gd name="connsiteX8" fmla="*/ 3443991 w 3443991"/>
              <a:gd name="connsiteY8" fmla="*/ 699905 h 699905"/>
              <a:gd name="connsiteX9" fmla="*/ 2869993 w 3443991"/>
              <a:gd name="connsiteY9" fmla="*/ 699905 h 699905"/>
              <a:gd name="connsiteX10" fmla="*/ 2222407 w 3443991"/>
              <a:gd name="connsiteY10" fmla="*/ 1043600 h 699905"/>
              <a:gd name="connsiteX11" fmla="*/ 2008995 w 3443991"/>
              <a:gd name="connsiteY11" fmla="*/ 699905 h 699905"/>
              <a:gd name="connsiteX12" fmla="*/ 0 w 3443991"/>
              <a:gd name="connsiteY12" fmla="*/ 699905 h 699905"/>
              <a:gd name="connsiteX13" fmla="*/ 0 w 3443991"/>
              <a:gd name="connsiteY13" fmla="*/ 583254 h 699905"/>
              <a:gd name="connsiteX14" fmla="*/ 0 w 3443991"/>
              <a:gd name="connsiteY14" fmla="*/ 408278 h 699905"/>
              <a:gd name="connsiteX15" fmla="*/ 0 w 3443991"/>
              <a:gd name="connsiteY15" fmla="*/ 408278 h 699905"/>
              <a:gd name="connsiteX16" fmla="*/ 0 w 3443991"/>
              <a:gd name="connsiteY16" fmla="*/ 0 h 699905"/>
              <a:gd name="connsiteX0" fmla="*/ 0 w 3443991"/>
              <a:gd name="connsiteY0" fmla="*/ 0 h 1043600"/>
              <a:gd name="connsiteX1" fmla="*/ 2008995 w 3443991"/>
              <a:gd name="connsiteY1" fmla="*/ 0 h 1043600"/>
              <a:gd name="connsiteX2" fmla="*/ 2008995 w 3443991"/>
              <a:gd name="connsiteY2" fmla="*/ 0 h 1043600"/>
              <a:gd name="connsiteX3" fmla="*/ 2869993 w 3443991"/>
              <a:gd name="connsiteY3" fmla="*/ 0 h 1043600"/>
              <a:gd name="connsiteX4" fmla="*/ 3443991 w 3443991"/>
              <a:gd name="connsiteY4" fmla="*/ 0 h 1043600"/>
              <a:gd name="connsiteX5" fmla="*/ 3443991 w 3443991"/>
              <a:gd name="connsiteY5" fmla="*/ 408278 h 1043600"/>
              <a:gd name="connsiteX6" fmla="*/ 3443991 w 3443991"/>
              <a:gd name="connsiteY6" fmla="*/ 408278 h 1043600"/>
              <a:gd name="connsiteX7" fmla="*/ 3443991 w 3443991"/>
              <a:gd name="connsiteY7" fmla="*/ 583254 h 1043600"/>
              <a:gd name="connsiteX8" fmla="*/ 3443991 w 3443991"/>
              <a:gd name="connsiteY8" fmla="*/ 699905 h 1043600"/>
              <a:gd name="connsiteX9" fmla="*/ 2409014 w 3443991"/>
              <a:gd name="connsiteY9" fmla="*/ 707462 h 1043600"/>
              <a:gd name="connsiteX10" fmla="*/ 2222407 w 3443991"/>
              <a:gd name="connsiteY10" fmla="*/ 1043600 h 1043600"/>
              <a:gd name="connsiteX11" fmla="*/ 2008995 w 3443991"/>
              <a:gd name="connsiteY11" fmla="*/ 699905 h 1043600"/>
              <a:gd name="connsiteX12" fmla="*/ 0 w 3443991"/>
              <a:gd name="connsiteY12" fmla="*/ 699905 h 1043600"/>
              <a:gd name="connsiteX13" fmla="*/ 0 w 3443991"/>
              <a:gd name="connsiteY13" fmla="*/ 583254 h 1043600"/>
              <a:gd name="connsiteX14" fmla="*/ 0 w 3443991"/>
              <a:gd name="connsiteY14" fmla="*/ 408278 h 1043600"/>
              <a:gd name="connsiteX15" fmla="*/ 0 w 3443991"/>
              <a:gd name="connsiteY15" fmla="*/ 408278 h 1043600"/>
              <a:gd name="connsiteX16" fmla="*/ 0 w 3443991"/>
              <a:gd name="connsiteY16" fmla="*/ 0 h 10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43991" h="1043600">
                <a:moveTo>
                  <a:pt x="0" y="0"/>
                </a:moveTo>
                <a:lnTo>
                  <a:pt x="2008995" y="0"/>
                </a:lnTo>
                <a:lnTo>
                  <a:pt x="2008995" y="0"/>
                </a:lnTo>
                <a:lnTo>
                  <a:pt x="2869993" y="0"/>
                </a:lnTo>
                <a:lnTo>
                  <a:pt x="3443991" y="0"/>
                </a:lnTo>
                <a:lnTo>
                  <a:pt x="3443991" y="408278"/>
                </a:lnTo>
                <a:lnTo>
                  <a:pt x="3443991" y="408278"/>
                </a:lnTo>
                <a:lnTo>
                  <a:pt x="3443991" y="583254"/>
                </a:lnTo>
                <a:lnTo>
                  <a:pt x="3443991" y="699905"/>
                </a:lnTo>
                <a:lnTo>
                  <a:pt x="2409014" y="707462"/>
                </a:lnTo>
                <a:lnTo>
                  <a:pt x="2222407" y="1043600"/>
                </a:lnTo>
                <a:lnTo>
                  <a:pt x="2008995" y="699905"/>
                </a:lnTo>
                <a:lnTo>
                  <a:pt x="0" y="699905"/>
                </a:lnTo>
                <a:lnTo>
                  <a:pt x="0" y="583254"/>
                </a:lnTo>
                <a:lnTo>
                  <a:pt x="0" y="408278"/>
                </a:lnTo>
                <a:lnTo>
                  <a:pt x="0" y="408278"/>
                </a:lnTo>
                <a:lnTo>
                  <a:pt x="0" y="0"/>
                </a:lnTo>
                <a:close/>
              </a:path>
            </a:pathLst>
          </a:custGeom>
          <a:ln>
            <a:solidFill>
              <a:schemeClr val="tx1"/>
            </a:solidFill>
          </a:ln>
        </p:spPr>
        <p:style>
          <a:lnRef idx="1">
            <a:schemeClr val="accent2"/>
          </a:lnRef>
          <a:fillRef idx="2">
            <a:schemeClr val="accent2"/>
          </a:fillRef>
          <a:effectRef idx="1">
            <a:schemeClr val="accent2"/>
          </a:effectRef>
          <a:fontRef idx="minor">
            <a:schemeClr val="dk1"/>
          </a:fontRef>
        </p:style>
        <p:txBody>
          <a:bodyPr rtlCol="0" anchor="t"/>
          <a:lstStyle/>
          <a:p>
            <a:pPr algn="ctr"/>
            <a:r>
              <a:rPr lang="en-US" sz="1800" b="1" dirty="0">
                <a:solidFill>
                  <a:schemeClr val="tx1"/>
                </a:solidFill>
              </a:rPr>
              <a:t>Results available in </a:t>
            </a:r>
            <a:br>
              <a:rPr lang="en-US" sz="1800" b="1" dirty="0">
                <a:solidFill>
                  <a:schemeClr val="tx1"/>
                </a:solidFill>
              </a:rPr>
            </a:br>
            <a:r>
              <a:rPr lang="en-US" sz="1800" b="1" dirty="0">
                <a:solidFill>
                  <a:schemeClr val="tx1"/>
                </a:solidFill>
              </a:rPr>
              <a:t>4 minutes for 3000 inputs</a:t>
            </a:r>
          </a:p>
        </p:txBody>
      </p:sp>
    </p:spTree>
    <p:extLst>
      <p:ext uri="{BB962C8B-B14F-4D97-AF65-F5344CB8AC3E}">
        <p14:creationId xmlns:p14="http://schemas.microsoft.com/office/powerpoint/2010/main" val="38372191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8DDCA-DFDB-1945-8573-D7475091BB7E}"/>
              </a:ext>
            </a:extLst>
          </p:cNvPr>
          <p:cNvSpPr>
            <a:spLocks noGrp="1"/>
          </p:cNvSpPr>
          <p:nvPr>
            <p:ph type="title"/>
          </p:nvPr>
        </p:nvSpPr>
        <p:spPr/>
        <p:txBody>
          <a:bodyPr/>
          <a:lstStyle/>
          <a:p>
            <a:r>
              <a:rPr lang="en-US" dirty="0"/>
              <a:t>RAMP Gadget Library</a:t>
            </a:r>
          </a:p>
        </p:txBody>
      </p:sp>
      <p:pic>
        <p:nvPicPr>
          <p:cNvPr id="17" name="Picture 16" title="RAMP logo">
            <a:extLst>
              <a:ext uri="{FF2B5EF4-FFF2-40B4-BE49-F238E27FC236}">
                <a16:creationId xmlns:a16="http://schemas.microsoft.com/office/drawing/2014/main" id="{12A4846F-5B7E-A14A-A040-FE950168B85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009990" y="62254"/>
            <a:ext cx="914400" cy="821532"/>
          </a:xfrm>
          <a:prstGeom prst="rect">
            <a:avLst/>
          </a:prstGeom>
          <a:effectLst>
            <a:glow rad="63500">
              <a:schemeClr val="accent3">
                <a:satMod val="175000"/>
                <a:alpha val="40000"/>
              </a:schemeClr>
            </a:glow>
          </a:effectLst>
        </p:spPr>
      </p:pic>
      <p:sp>
        <p:nvSpPr>
          <p:cNvPr id="21" name="TextBox 20">
            <a:extLst>
              <a:ext uri="{FF2B5EF4-FFF2-40B4-BE49-F238E27FC236}">
                <a16:creationId xmlns:a16="http://schemas.microsoft.com/office/drawing/2014/main" id="{CF5FDDA6-F983-B847-BA85-97CE317D7246}"/>
              </a:ext>
            </a:extLst>
          </p:cNvPr>
          <p:cNvSpPr txBox="1"/>
          <p:nvPr/>
        </p:nvSpPr>
        <p:spPr>
          <a:xfrm>
            <a:off x="1624390" y="984696"/>
            <a:ext cx="1010213" cy="29238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300" b="1" dirty="0">
                <a:solidFill>
                  <a:srgbClr val="000000"/>
                </a:solidFill>
                <a:latin typeface="Arial"/>
              </a:rPr>
              <a:t>Arithmetic</a:t>
            </a:r>
            <a:endParaRPr kumimoji="0" lang="en-US" sz="1300" b="1" i="0" u="none" strike="noStrike" kern="1200" cap="none" spc="0" normalizeH="0" baseline="30000" noProof="0" dirty="0">
              <a:ln>
                <a:noFill/>
              </a:ln>
              <a:solidFill>
                <a:srgbClr val="000000"/>
              </a:solidFill>
              <a:effectLst/>
              <a:uLnTx/>
              <a:uFillTx/>
              <a:latin typeface="Arial"/>
            </a:endParaRPr>
          </a:p>
        </p:txBody>
      </p:sp>
      <p:sp>
        <p:nvSpPr>
          <p:cNvPr id="22" name="TextBox 21">
            <a:extLst>
              <a:ext uri="{FF2B5EF4-FFF2-40B4-BE49-F238E27FC236}">
                <a16:creationId xmlns:a16="http://schemas.microsoft.com/office/drawing/2014/main" id="{DF7F09C7-8BC9-C24C-A745-4EA26BC676F2}"/>
              </a:ext>
            </a:extLst>
          </p:cNvPr>
          <p:cNvSpPr txBox="1"/>
          <p:nvPr/>
        </p:nvSpPr>
        <p:spPr>
          <a:xfrm>
            <a:off x="392134" y="1271304"/>
            <a:ext cx="3474720" cy="2212848"/>
          </a:xfrm>
          <a:prstGeom prst="rect">
            <a:avLst/>
          </a:prstGeom>
          <a:solidFill>
            <a:srgbClr val="E0E0E0"/>
          </a:solidFill>
          <a:ln>
            <a:solidFill>
              <a:schemeClr val="tx1"/>
            </a:solidFill>
          </a:ln>
        </p:spPr>
        <p:txBody>
          <a:bodyPr wrap="square" rtlCol="0" anchor="ctr" anchorCtr="0">
            <a:noAutofit/>
          </a:bodyPr>
          <a:lstStyle/>
          <a:p>
            <a:r>
              <a:rPr lang="en-US" sz="1100" dirty="0" err="1">
                <a:latin typeface="Consolas"/>
                <a:cs typeface="Consolas"/>
              </a:rPr>
              <a:t>arithmeticSum</a:t>
            </a:r>
            <a:endParaRPr lang="en-US" sz="1100" dirty="0">
              <a:latin typeface="Consolas"/>
              <a:cs typeface="Consolas"/>
            </a:endParaRPr>
          </a:p>
          <a:p>
            <a:r>
              <a:rPr lang="en-US" sz="1100" dirty="0" err="1">
                <a:latin typeface="Consolas"/>
                <a:cs typeface="Consolas"/>
              </a:rPr>
              <a:t>arithmeticSumOfList</a:t>
            </a:r>
            <a:endParaRPr lang="en-US" sz="1100" dirty="0">
              <a:latin typeface="Consolas"/>
              <a:cs typeface="Consolas"/>
            </a:endParaRPr>
          </a:p>
          <a:p>
            <a:r>
              <a:rPr lang="en-US" sz="1100" dirty="0" err="1">
                <a:latin typeface="Consolas"/>
                <a:cs typeface="Consolas"/>
              </a:rPr>
              <a:t>cumulativeSum</a:t>
            </a:r>
            <a:endParaRPr lang="en-US" sz="1100" dirty="0">
              <a:latin typeface="Consolas"/>
              <a:cs typeface="Consolas"/>
            </a:endParaRPr>
          </a:p>
          <a:p>
            <a:r>
              <a:rPr lang="en-US" sz="1100" dirty="0" err="1">
                <a:latin typeface="Consolas"/>
                <a:cs typeface="Consolas"/>
              </a:rPr>
              <a:t>exponentiate</a:t>
            </a:r>
            <a:endParaRPr lang="en-US" sz="1100" dirty="0">
              <a:latin typeface="Consolas"/>
              <a:cs typeface="Consolas"/>
            </a:endParaRPr>
          </a:p>
          <a:p>
            <a:r>
              <a:rPr lang="en-US" sz="1100" dirty="0" err="1">
                <a:latin typeface="Consolas"/>
                <a:cs typeface="Consolas"/>
              </a:rPr>
              <a:t>popCount</a:t>
            </a:r>
            <a:endParaRPr lang="en-US" sz="1100" dirty="0">
              <a:latin typeface="Consolas"/>
              <a:cs typeface="Consolas"/>
            </a:endParaRPr>
          </a:p>
          <a:p>
            <a:r>
              <a:rPr lang="en-US" sz="1100" dirty="0">
                <a:latin typeface="Consolas"/>
                <a:cs typeface="Consolas"/>
              </a:rPr>
              <a:t>product</a:t>
            </a:r>
          </a:p>
          <a:p>
            <a:r>
              <a:rPr lang="en-US" sz="1100" dirty="0" err="1">
                <a:latin typeface="Consolas"/>
                <a:cs typeface="Consolas"/>
              </a:rPr>
              <a:t>productVectorDifferentSizes</a:t>
            </a:r>
            <a:endParaRPr lang="en-US" sz="1100" dirty="0">
              <a:latin typeface="Consolas"/>
              <a:cs typeface="Consolas"/>
            </a:endParaRPr>
          </a:p>
          <a:p>
            <a:r>
              <a:rPr lang="en-US" sz="1100" dirty="0" err="1">
                <a:latin typeface="Consolas"/>
                <a:cs typeface="Consolas"/>
              </a:rPr>
              <a:t>singleRoundAdditionHelper</a:t>
            </a:r>
            <a:endParaRPr lang="en-US" sz="1100" dirty="0">
              <a:latin typeface="Consolas"/>
              <a:cs typeface="Consolas"/>
            </a:endParaRPr>
          </a:p>
          <a:p>
            <a:r>
              <a:rPr lang="en-US" sz="1100" dirty="0">
                <a:latin typeface="Consolas"/>
                <a:cs typeface="Consolas"/>
              </a:rPr>
              <a:t>subtract (secret-secret)</a:t>
            </a:r>
          </a:p>
          <a:p>
            <a:r>
              <a:rPr lang="en-US" sz="1100" dirty="0">
                <a:latin typeface="Consolas"/>
                <a:cs typeface="Consolas"/>
              </a:rPr>
              <a:t>subtract (public-secret)</a:t>
            </a:r>
          </a:p>
          <a:p>
            <a:r>
              <a:rPr lang="en-US" sz="1100" dirty="0">
                <a:latin typeface="Consolas"/>
                <a:cs typeface="Consolas"/>
              </a:rPr>
              <a:t>subtract (secret-public)</a:t>
            </a:r>
          </a:p>
          <a:p>
            <a:r>
              <a:rPr lang="en-US" sz="1100" dirty="0">
                <a:latin typeface="Consolas"/>
                <a:cs typeface="Consolas"/>
              </a:rPr>
              <a:t>sum</a:t>
            </a:r>
          </a:p>
        </p:txBody>
      </p:sp>
      <p:sp>
        <p:nvSpPr>
          <p:cNvPr id="25" name="TextBox 24">
            <a:extLst>
              <a:ext uri="{FF2B5EF4-FFF2-40B4-BE49-F238E27FC236}">
                <a16:creationId xmlns:a16="http://schemas.microsoft.com/office/drawing/2014/main" id="{30C617AA-643F-0B47-A818-95FEA2309470}"/>
              </a:ext>
            </a:extLst>
          </p:cNvPr>
          <p:cNvSpPr txBox="1"/>
          <p:nvPr/>
        </p:nvSpPr>
        <p:spPr>
          <a:xfrm>
            <a:off x="1298176" y="3510801"/>
            <a:ext cx="1662635" cy="29238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300" b="1" noProof="0" dirty="0">
                <a:solidFill>
                  <a:srgbClr val="000000"/>
                </a:solidFill>
                <a:latin typeface="Arial"/>
              </a:rPr>
              <a:t>Boolean operators</a:t>
            </a:r>
            <a:endParaRPr kumimoji="0" lang="en-US" sz="1300" b="1" i="0" u="none" strike="noStrike" kern="1200" cap="none" spc="0" normalizeH="0" baseline="30000" noProof="0" dirty="0">
              <a:ln>
                <a:noFill/>
              </a:ln>
              <a:solidFill>
                <a:srgbClr val="000000"/>
              </a:solidFill>
              <a:effectLst/>
              <a:uLnTx/>
              <a:uFillTx/>
              <a:latin typeface="Arial"/>
            </a:endParaRPr>
          </a:p>
        </p:txBody>
      </p:sp>
      <p:sp>
        <p:nvSpPr>
          <p:cNvPr id="23" name="TextBox 22">
            <a:extLst>
              <a:ext uri="{FF2B5EF4-FFF2-40B4-BE49-F238E27FC236}">
                <a16:creationId xmlns:a16="http://schemas.microsoft.com/office/drawing/2014/main" id="{A0415985-6F52-5346-8ECF-506DE69AE306}"/>
              </a:ext>
            </a:extLst>
          </p:cNvPr>
          <p:cNvSpPr txBox="1"/>
          <p:nvPr/>
        </p:nvSpPr>
        <p:spPr>
          <a:xfrm>
            <a:off x="388694" y="3796663"/>
            <a:ext cx="3474720" cy="2432304"/>
          </a:xfrm>
          <a:prstGeom prst="rect">
            <a:avLst/>
          </a:prstGeom>
          <a:solidFill>
            <a:srgbClr val="E0E0E0"/>
          </a:solidFill>
          <a:ln>
            <a:solidFill>
              <a:schemeClr val="tx1"/>
            </a:solidFill>
          </a:ln>
        </p:spPr>
        <p:txBody>
          <a:bodyPr wrap="square" rtlCol="0" anchor="ctr" anchorCtr="0">
            <a:noAutofit/>
          </a:bodyPr>
          <a:lstStyle/>
          <a:p>
            <a:r>
              <a:rPr lang="en-US" sz="1100" dirty="0" err="1">
                <a:latin typeface="Consolas"/>
                <a:cs typeface="Consolas"/>
              </a:rPr>
              <a:t>bgwNot</a:t>
            </a:r>
            <a:endParaRPr lang="en-US" sz="1100" dirty="0">
              <a:latin typeface="Consolas"/>
              <a:cs typeface="Consolas"/>
            </a:endParaRPr>
          </a:p>
          <a:p>
            <a:r>
              <a:rPr lang="en-US" sz="1100" dirty="0" err="1">
                <a:latin typeface="Consolas"/>
                <a:cs typeface="Consolas"/>
              </a:rPr>
              <a:t>bgwOr</a:t>
            </a:r>
            <a:endParaRPr lang="en-US" sz="1100" dirty="0">
              <a:latin typeface="Consolas"/>
              <a:cs typeface="Consolas"/>
            </a:endParaRPr>
          </a:p>
          <a:p>
            <a:r>
              <a:rPr lang="en-US" sz="1100" dirty="0" err="1">
                <a:latin typeface="Consolas"/>
                <a:cs typeface="Consolas"/>
              </a:rPr>
              <a:t>bgwXor</a:t>
            </a:r>
            <a:r>
              <a:rPr lang="en-US" sz="1100" dirty="0">
                <a:latin typeface="Consolas"/>
                <a:cs typeface="Consolas"/>
              </a:rPr>
              <a:t> (secret-secret)</a:t>
            </a:r>
          </a:p>
          <a:p>
            <a:r>
              <a:rPr lang="en-US" sz="1100" dirty="0" err="1">
                <a:latin typeface="Consolas"/>
                <a:cs typeface="Consolas"/>
              </a:rPr>
              <a:t>bgwXor</a:t>
            </a:r>
            <a:r>
              <a:rPr lang="en-US" sz="1100" dirty="0">
                <a:latin typeface="Consolas"/>
                <a:cs typeface="Consolas"/>
              </a:rPr>
              <a:t> (public-secret)</a:t>
            </a:r>
          </a:p>
          <a:p>
            <a:r>
              <a:rPr lang="en-US" sz="1100" dirty="0" err="1">
                <a:latin typeface="Consolas"/>
                <a:cs typeface="Consolas"/>
              </a:rPr>
              <a:t>bitmaskVectorAnd</a:t>
            </a:r>
            <a:r>
              <a:rPr lang="en-US" sz="1100" dirty="0">
                <a:latin typeface="Consolas"/>
                <a:cs typeface="Consolas"/>
              </a:rPr>
              <a:t> (bool)</a:t>
            </a:r>
          </a:p>
          <a:p>
            <a:r>
              <a:rPr lang="en-US" sz="1100" dirty="0" err="1">
                <a:latin typeface="Consolas"/>
                <a:cs typeface="Consolas"/>
              </a:rPr>
              <a:t>bitmaskVectorAnd</a:t>
            </a:r>
            <a:r>
              <a:rPr lang="en-US" sz="1100" dirty="0">
                <a:latin typeface="Consolas"/>
                <a:cs typeface="Consolas"/>
              </a:rPr>
              <a:t> (</a:t>
            </a:r>
            <a:r>
              <a:rPr lang="en-US" sz="1100" dirty="0" err="1">
                <a:latin typeface="Consolas"/>
                <a:cs typeface="Consolas"/>
              </a:rPr>
              <a:t>arith</a:t>
            </a:r>
            <a:r>
              <a:rPr lang="en-US" sz="1100" dirty="0">
                <a:latin typeface="Consolas"/>
                <a:cs typeface="Consolas"/>
              </a:rPr>
              <a:t>)</a:t>
            </a:r>
          </a:p>
          <a:p>
            <a:r>
              <a:rPr lang="en-US" sz="1100" dirty="0" err="1">
                <a:latin typeface="Consolas"/>
                <a:cs typeface="Consolas"/>
              </a:rPr>
              <a:t>bitmaskVectorOr</a:t>
            </a:r>
            <a:r>
              <a:rPr lang="en-US" sz="1100" dirty="0">
                <a:latin typeface="Consolas"/>
                <a:cs typeface="Consolas"/>
              </a:rPr>
              <a:t> (bool)</a:t>
            </a:r>
          </a:p>
          <a:p>
            <a:r>
              <a:rPr lang="en-US" sz="1100" dirty="0" err="1">
                <a:latin typeface="Consolas"/>
                <a:cs typeface="Consolas"/>
              </a:rPr>
              <a:t>bitmaskVectorOr</a:t>
            </a:r>
            <a:r>
              <a:rPr lang="en-US" sz="1100" dirty="0">
                <a:latin typeface="Consolas"/>
                <a:cs typeface="Consolas"/>
              </a:rPr>
              <a:t> (</a:t>
            </a:r>
            <a:r>
              <a:rPr lang="en-US" sz="1100" dirty="0" err="1">
                <a:latin typeface="Consolas"/>
                <a:cs typeface="Consolas"/>
              </a:rPr>
              <a:t>arith</a:t>
            </a:r>
            <a:r>
              <a:rPr lang="en-US" sz="1100" dirty="0">
                <a:latin typeface="Consolas"/>
                <a:cs typeface="Consolas"/>
              </a:rPr>
              <a:t>)</a:t>
            </a:r>
          </a:p>
          <a:p>
            <a:r>
              <a:rPr lang="en-US" sz="1100" dirty="0" err="1">
                <a:latin typeface="Consolas"/>
                <a:cs typeface="Consolas"/>
              </a:rPr>
              <a:t>bitwiseToSingleShare</a:t>
            </a:r>
            <a:endParaRPr lang="en-US" sz="1100" dirty="0">
              <a:latin typeface="Consolas"/>
              <a:cs typeface="Consolas"/>
            </a:endParaRPr>
          </a:p>
          <a:p>
            <a:r>
              <a:rPr lang="en-US" sz="1100" dirty="0" err="1">
                <a:latin typeface="Consolas"/>
                <a:cs typeface="Consolas"/>
              </a:rPr>
              <a:t>leastSignificantBit</a:t>
            </a:r>
            <a:endParaRPr lang="en-US" sz="1100" dirty="0">
              <a:latin typeface="Consolas"/>
              <a:cs typeface="Consolas"/>
            </a:endParaRPr>
          </a:p>
          <a:p>
            <a:r>
              <a:rPr lang="en-US" sz="1100" dirty="0" err="1">
                <a:latin typeface="Consolas"/>
                <a:cs typeface="Consolas"/>
              </a:rPr>
              <a:t>linearPrefixOr</a:t>
            </a:r>
            <a:endParaRPr lang="en-US" sz="1100" dirty="0">
              <a:latin typeface="Consolas"/>
              <a:cs typeface="Consolas"/>
            </a:endParaRPr>
          </a:p>
          <a:p>
            <a:r>
              <a:rPr lang="en-US" sz="1100" dirty="0">
                <a:latin typeface="Consolas"/>
                <a:cs typeface="Consolas"/>
              </a:rPr>
              <a:t>mux (bool)</a:t>
            </a:r>
          </a:p>
          <a:p>
            <a:r>
              <a:rPr lang="en-US" sz="1100" dirty="0">
                <a:latin typeface="Consolas"/>
                <a:cs typeface="Consolas"/>
              </a:rPr>
              <a:t>mux (</a:t>
            </a:r>
            <a:r>
              <a:rPr lang="en-US" sz="1100" dirty="0" err="1">
                <a:latin typeface="Consolas"/>
                <a:cs typeface="Consolas"/>
              </a:rPr>
              <a:t>arith</a:t>
            </a:r>
            <a:r>
              <a:rPr lang="en-US" sz="1100" dirty="0">
                <a:latin typeface="Consolas"/>
                <a:cs typeface="Consolas"/>
              </a:rPr>
              <a:t>)</a:t>
            </a:r>
          </a:p>
        </p:txBody>
      </p:sp>
      <p:sp>
        <p:nvSpPr>
          <p:cNvPr id="29" name="TextBox 28">
            <a:extLst>
              <a:ext uri="{FF2B5EF4-FFF2-40B4-BE49-F238E27FC236}">
                <a16:creationId xmlns:a16="http://schemas.microsoft.com/office/drawing/2014/main" id="{4323819A-32A1-7048-94B1-0027182AA078}"/>
              </a:ext>
            </a:extLst>
          </p:cNvPr>
          <p:cNvSpPr txBox="1"/>
          <p:nvPr/>
        </p:nvSpPr>
        <p:spPr>
          <a:xfrm>
            <a:off x="5127642" y="984696"/>
            <a:ext cx="1933543" cy="292388"/>
          </a:xfrm>
          <a:prstGeom prst="rect">
            <a:avLst/>
          </a:prstGeom>
          <a:noFill/>
        </p:spPr>
        <p:txBody>
          <a:bodyPr wrap="none" rtlCol="0">
            <a:spAutoFit/>
          </a:bodyPr>
          <a:lstStyle/>
          <a:p>
            <a:pPr algn="ctr">
              <a:defRPr/>
            </a:pPr>
            <a:r>
              <a:rPr lang="en-US" sz="1300" b="1" dirty="0">
                <a:solidFill>
                  <a:srgbClr val="000000"/>
                </a:solidFill>
                <a:latin typeface="Arial"/>
              </a:rPr>
              <a:t>Fixed-point arithmetic</a:t>
            </a:r>
          </a:p>
        </p:txBody>
      </p:sp>
      <p:sp>
        <p:nvSpPr>
          <p:cNvPr id="26" name="TextBox 25">
            <a:extLst>
              <a:ext uri="{FF2B5EF4-FFF2-40B4-BE49-F238E27FC236}">
                <a16:creationId xmlns:a16="http://schemas.microsoft.com/office/drawing/2014/main" id="{B216E0E8-0E96-1D43-9B36-360CFA1367B6}"/>
              </a:ext>
            </a:extLst>
          </p:cNvPr>
          <p:cNvSpPr txBox="1"/>
          <p:nvPr/>
        </p:nvSpPr>
        <p:spPr>
          <a:xfrm>
            <a:off x="4358772" y="1271304"/>
            <a:ext cx="3474720" cy="576072"/>
          </a:xfrm>
          <a:prstGeom prst="rect">
            <a:avLst/>
          </a:prstGeom>
          <a:solidFill>
            <a:srgbClr val="E0E0E0"/>
          </a:solidFill>
          <a:ln>
            <a:solidFill>
              <a:schemeClr val="tx1"/>
            </a:solidFill>
          </a:ln>
        </p:spPr>
        <p:txBody>
          <a:bodyPr wrap="square" rtlCol="0" anchor="ctr" anchorCtr="0">
            <a:noAutofit/>
          </a:bodyPr>
          <a:lstStyle/>
          <a:p>
            <a:r>
              <a:rPr lang="en-US" sz="1100" dirty="0" err="1">
                <a:latin typeface="Consolas"/>
                <a:cs typeface="Consolas"/>
              </a:rPr>
              <a:t>fixedPointAdd</a:t>
            </a:r>
            <a:endParaRPr lang="en-US" sz="1100" dirty="0">
              <a:latin typeface="Consolas"/>
              <a:cs typeface="Consolas"/>
            </a:endParaRPr>
          </a:p>
          <a:p>
            <a:r>
              <a:rPr lang="en-US" sz="1100" dirty="0" err="1">
                <a:latin typeface="Consolas"/>
                <a:cs typeface="Consolas"/>
              </a:rPr>
              <a:t>fixedPointDiv</a:t>
            </a:r>
            <a:endParaRPr lang="en-US" sz="1100" dirty="0">
              <a:latin typeface="Consolas"/>
              <a:cs typeface="Consolas"/>
            </a:endParaRPr>
          </a:p>
          <a:p>
            <a:r>
              <a:rPr lang="en-US" sz="1100" dirty="0" err="1">
                <a:latin typeface="Consolas"/>
                <a:cs typeface="Consolas"/>
              </a:rPr>
              <a:t>fixedPointMult</a:t>
            </a:r>
            <a:endParaRPr lang="en-US" sz="1100" dirty="0">
              <a:latin typeface="Consolas"/>
              <a:cs typeface="Consolas"/>
            </a:endParaRPr>
          </a:p>
        </p:txBody>
      </p:sp>
      <p:sp>
        <p:nvSpPr>
          <p:cNvPr id="31" name="TextBox 30">
            <a:extLst>
              <a:ext uri="{FF2B5EF4-FFF2-40B4-BE49-F238E27FC236}">
                <a16:creationId xmlns:a16="http://schemas.microsoft.com/office/drawing/2014/main" id="{F7CFE1AD-B9DA-2B4D-A6B6-A9AD7C6D0EED}"/>
              </a:ext>
            </a:extLst>
          </p:cNvPr>
          <p:cNvSpPr txBox="1"/>
          <p:nvPr/>
        </p:nvSpPr>
        <p:spPr>
          <a:xfrm>
            <a:off x="5676671" y="1857092"/>
            <a:ext cx="835485" cy="29238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300" b="1" dirty="0">
                <a:solidFill>
                  <a:srgbClr val="000000"/>
                </a:solidFill>
                <a:latin typeface="Arial"/>
              </a:rPr>
              <a:t>Equality</a:t>
            </a:r>
            <a:endParaRPr kumimoji="0" lang="en-US" sz="1300" b="1" i="0" u="none" strike="noStrike" kern="1200" cap="none" spc="0" normalizeH="0" baseline="30000" noProof="0" dirty="0">
              <a:ln>
                <a:noFill/>
              </a:ln>
              <a:solidFill>
                <a:srgbClr val="000000"/>
              </a:solidFill>
              <a:effectLst/>
              <a:uLnTx/>
              <a:uFillTx/>
              <a:latin typeface="Arial"/>
            </a:endParaRPr>
          </a:p>
        </p:txBody>
      </p:sp>
      <p:sp>
        <p:nvSpPr>
          <p:cNvPr id="30" name="TextBox 29">
            <a:extLst>
              <a:ext uri="{FF2B5EF4-FFF2-40B4-BE49-F238E27FC236}">
                <a16:creationId xmlns:a16="http://schemas.microsoft.com/office/drawing/2014/main" id="{CA02BDA0-0578-694F-A27C-11D23FC05A27}"/>
              </a:ext>
            </a:extLst>
          </p:cNvPr>
          <p:cNvSpPr txBox="1"/>
          <p:nvPr/>
        </p:nvSpPr>
        <p:spPr>
          <a:xfrm>
            <a:off x="4350915" y="2127076"/>
            <a:ext cx="3474720" cy="740664"/>
          </a:xfrm>
          <a:prstGeom prst="rect">
            <a:avLst/>
          </a:prstGeom>
          <a:solidFill>
            <a:srgbClr val="E0E0E0"/>
          </a:solidFill>
          <a:ln>
            <a:solidFill>
              <a:schemeClr val="tx1"/>
            </a:solidFill>
          </a:ln>
        </p:spPr>
        <p:txBody>
          <a:bodyPr wrap="square" rtlCol="0" anchor="ctr" anchorCtr="0">
            <a:noAutofit/>
          </a:bodyPr>
          <a:lstStyle/>
          <a:p>
            <a:r>
              <a:rPr lang="en-US" sz="1100" dirty="0">
                <a:latin typeface="Consolas"/>
                <a:cs typeface="Consolas"/>
              </a:rPr>
              <a:t>equality (bool)</a:t>
            </a:r>
          </a:p>
          <a:p>
            <a:r>
              <a:rPr lang="en-US" sz="1100" dirty="0">
                <a:latin typeface="Consolas"/>
                <a:cs typeface="Consolas"/>
              </a:rPr>
              <a:t>equality (</a:t>
            </a:r>
            <a:r>
              <a:rPr lang="en-US" sz="1100" dirty="0" err="1">
                <a:latin typeface="Consolas"/>
                <a:cs typeface="Consolas"/>
              </a:rPr>
              <a:t>arith</a:t>
            </a:r>
            <a:r>
              <a:rPr lang="en-US" sz="1100" dirty="0">
                <a:latin typeface="Consolas"/>
                <a:cs typeface="Consolas"/>
              </a:rPr>
              <a:t>)</a:t>
            </a:r>
          </a:p>
          <a:p>
            <a:r>
              <a:rPr lang="en-US" sz="1100" dirty="0" err="1">
                <a:latin typeface="Consolas"/>
                <a:cs typeface="Consolas"/>
              </a:rPr>
              <a:t>equalityUsingRandomBitwiseShares</a:t>
            </a:r>
            <a:endParaRPr lang="en-US" sz="1100" dirty="0">
              <a:latin typeface="Consolas"/>
              <a:cs typeface="Consolas"/>
            </a:endParaRPr>
          </a:p>
          <a:p>
            <a:r>
              <a:rPr lang="en-US" sz="1100" dirty="0" err="1">
                <a:latin typeface="Consolas"/>
                <a:cs typeface="Consolas"/>
              </a:rPr>
              <a:t>fermatEquality</a:t>
            </a:r>
            <a:endParaRPr lang="en-US" sz="1100" dirty="0">
              <a:latin typeface="Consolas"/>
              <a:cs typeface="Consolas"/>
            </a:endParaRPr>
          </a:p>
        </p:txBody>
      </p:sp>
      <p:sp>
        <p:nvSpPr>
          <p:cNvPr id="48" name="TextBox 47"/>
          <p:cNvSpPr txBox="1"/>
          <p:nvPr/>
        </p:nvSpPr>
        <p:spPr>
          <a:xfrm>
            <a:off x="5514766" y="2882800"/>
            <a:ext cx="1159292" cy="280163"/>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300" b="1" dirty="0">
                <a:solidFill>
                  <a:srgbClr val="000000"/>
                </a:solidFill>
                <a:latin typeface="Arial"/>
              </a:rPr>
              <a:t>Comparison</a:t>
            </a:r>
            <a:endParaRPr kumimoji="0" lang="en-US" sz="1300" b="1" i="0" u="none" strike="noStrike" kern="1200" cap="none" spc="0" normalizeH="0" baseline="30000" noProof="0" dirty="0">
              <a:ln>
                <a:noFill/>
              </a:ln>
              <a:solidFill>
                <a:srgbClr val="000000"/>
              </a:solidFill>
              <a:effectLst/>
              <a:uLnTx/>
              <a:uFillTx/>
              <a:latin typeface="Arial"/>
            </a:endParaRPr>
          </a:p>
        </p:txBody>
      </p:sp>
      <p:sp>
        <p:nvSpPr>
          <p:cNvPr id="44" name="TextBox 43"/>
          <p:cNvSpPr txBox="1"/>
          <p:nvPr/>
        </p:nvSpPr>
        <p:spPr>
          <a:xfrm>
            <a:off x="4357052" y="3147439"/>
            <a:ext cx="3474720" cy="3081528"/>
          </a:xfrm>
          <a:prstGeom prst="rect">
            <a:avLst/>
          </a:prstGeom>
          <a:solidFill>
            <a:srgbClr val="E0E0E0"/>
          </a:solidFill>
          <a:ln>
            <a:solidFill>
              <a:schemeClr val="tx1"/>
            </a:solidFill>
          </a:ln>
        </p:spPr>
        <p:txBody>
          <a:bodyPr wrap="square" rtlCol="0" anchor="ctr" anchorCtr="0">
            <a:noAutofit/>
          </a:bodyPr>
          <a:lstStyle/>
          <a:p>
            <a:pPr>
              <a:lnSpc>
                <a:spcPts val="1300"/>
              </a:lnSpc>
            </a:pPr>
            <a:r>
              <a:rPr lang="en-US" sz="1100" dirty="0" err="1">
                <a:latin typeface="Consolas"/>
                <a:cs typeface="Consolas"/>
              </a:rPr>
              <a:t>bitwiseSharesLessThanModulus</a:t>
            </a:r>
            <a:endParaRPr lang="en-US" sz="1100" dirty="0">
              <a:latin typeface="Consolas"/>
              <a:cs typeface="Consolas"/>
            </a:endParaRPr>
          </a:p>
          <a:p>
            <a:pPr>
              <a:lnSpc>
                <a:spcPts val="1300"/>
              </a:lnSpc>
            </a:pPr>
            <a:r>
              <a:rPr lang="en-US" sz="1100" dirty="0" err="1">
                <a:latin typeface="Consolas"/>
                <a:cs typeface="Consolas"/>
              </a:rPr>
              <a:t>bitwiseSharesLessThanPublicValues</a:t>
            </a:r>
            <a:endParaRPr lang="en-US" sz="1100" dirty="0">
              <a:latin typeface="Consolas"/>
              <a:cs typeface="Consolas"/>
            </a:endParaRPr>
          </a:p>
          <a:p>
            <a:pPr>
              <a:lnSpc>
                <a:spcPts val="1300"/>
              </a:lnSpc>
            </a:pPr>
            <a:r>
              <a:rPr lang="en-US" sz="1100" dirty="0">
                <a:latin typeface="Consolas"/>
                <a:cs typeface="Consolas"/>
              </a:rPr>
              <a:t>comparator</a:t>
            </a:r>
          </a:p>
          <a:p>
            <a:pPr>
              <a:lnSpc>
                <a:spcPts val="1300"/>
              </a:lnSpc>
            </a:pPr>
            <a:r>
              <a:rPr lang="en-US" sz="1100" dirty="0" err="1">
                <a:latin typeface="Consolas"/>
                <a:cs typeface="Consolas"/>
              </a:rPr>
              <a:t>greaterThan</a:t>
            </a:r>
            <a:r>
              <a:rPr lang="en-US" sz="1100" dirty="0">
                <a:latin typeface="Consolas"/>
                <a:cs typeface="Consolas"/>
              </a:rPr>
              <a:t> (bool)</a:t>
            </a:r>
          </a:p>
          <a:p>
            <a:pPr>
              <a:lnSpc>
                <a:spcPts val="1300"/>
              </a:lnSpc>
            </a:pPr>
            <a:r>
              <a:rPr lang="en-US" sz="1100" dirty="0" err="1">
                <a:latin typeface="Consolas"/>
                <a:cs typeface="Consolas"/>
              </a:rPr>
              <a:t>greaterThan</a:t>
            </a:r>
            <a:r>
              <a:rPr lang="en-US" sz="1100" dirty="0">
                <a:latin typeface="Consolas"/>
                <a:cs typeface="Consolas"/>
              </a:rPr>
              <a:t> (</a:t>
            </a:r>
            <a:r>
              <a:rPr lang="en-US" sz="1100" dirty="0" err="1">
                <a:latin typeface="Consolas"/>
                <a:cs typeface="Consolas"/>
              </a:rPr>
              <a:t>arith</a:t>
            </a:r>
            <a:r>
              <a:rPr lang="en-US" sz="1100" dirty="0">
                <a:latin typeface="Consolas"/>
                <a:cs typeface="Consolas"/>
              </a:rPr>
              <a:t>)</a:t>
            </a:r>
          </a:p>
          <a:p>
            <a:pPr>
              <a:lnSpc>
                <a:spcPts val="1300"/>
              </a:lnSpc>
            </a:pPr>
            <a:r>
              <a:rPr lang="en-US" sz="1100" dirty="0" err="1">
                <a:latin typeface="Consolas"/>
                <a:cs typeface="Consolas"/>
              </a:rPr>
              <a:t>greaterThanThreshold</a:t>
            </a:r>
            <a:endParaRPr lang="en-US" sz="1100" dirty="0">
              <a:latin typeface="Consolas"/>
              <a:cs typeface="Consolas"/>
            </a:endParaRPr>
          </a:p>
          <a:p>
            <a:pPr>
              <a:lnSpc>
                <a:spcPts val="1300"/>
              </a:lnSpc>
            </a:pPr>
            <a:r>
              <a:rPr lang="en-US" sz="1100" dirty="0" err="1">
                <a:latin typeface="Consolas"/>
                <a:cs typeface="Consolas"/>
              </a:rPr>
              <a:t>greaterThanWithinHalfField</a:t>
            </a:r>
            <a:endParaRPr lang="en-US" sz="1100" dirty="0">
              <a:latin typeface="Consolas"/>
              <a:cs typeface="Consolas"/>
            </a:endParaRPr>
          </a:p>
          <a:p>
            <a:pPr>
              <a:lnSpc>
                <a:spcPts val="1300"/>
              </a:lnSpc>
            </a:pPr>
            <a:r>
              <a:rPr lang="en-US" sz="1100" dirty="0" err="1">
                <a:latin typeface="Consolas"/>
                <a:cs typeface="Consolas"/>
              </a:rPr>
              <a:t>lessThan</a:t>
            </a:r>
            <a:r>
              <a:rPr lang="en-US" sz="1100" dirty="0">
                <a:latin typeface="Consolas"/>
                <a:cs typeface="Consolas"/>
              </a:rPr>
              <a:t> (bool)</a:t>
            </a:r>
          </a:p>
          <a:p>
            <a:pPr>
              <a:lnSpc>
                <a:spcPts val="1300"/>
              </a:lnSpc>
            </a:pPr>
            <a:r>
              <a:rPr lang="en-US" sz="1100" dirty="0" err="1">
                <a:latin typeface="Consolas"/>
                <a:cs typeface="Consolas"/>
              </a:rPr>
              <a:t>lessThan</a:t>
            </a:r>
            <a:r>
              <a:rPr lang="en-US" sz="1100" dirty="0">
                <a:latin typeface="Consolas"/>
                <a:cs typeface="Consolas"/>
              </a:rPr>
              <a:t> (</a:t>
            </a:r>
            <a:r>
              <a:rPr lang="en-US" sz="1100" dirty="0" err="1">
                <a:latin typeface="Consolas"/>
                <a:cs typeface="Consolas"/>
              </a:rPr>
              <a:t>arith</a:t>
            </a:r>
            <a:r>
              <a:rPr lang="en-US" sz="1100" dirty="0">
                <a:latin typeface="Consolas"/>
                <a:cs typeface="Consolas"/>
              </a:rPr>
              <a:t>)</a:t>
            </a:r>
          </a:p>
          <a:p>
            <a:pPr>
              <a:lnSpc>
                <a:spcPts val="1300"/>
              </a:lnSpc>
            </a:pPr>
            <a:r>
              <a:rPr lang="en-US" sz="1100" dirty="0" err="1">
                <a:latin typeface="Consolas"/>
                <a:cs typeface="Consolas"/>
              </a:rPr>
              <a:t>lessThanWithinHalfField</a:t>
            </a:r>
            <a:endParaRPr lang="en-US" sz="1100" dirty="0">
              <a:latin typeface="Consolas"/>
              <a:cs typeface="Consolas"/>
            </a:endParaRPr>
          </a:p>
          <a:p>
            <a:pPr>
              <a:lnSpc>
                <a:spcPts val="1300"/>
              </a:lnSpc>
            </a:pPr>
            <a:r>
              <a:rPr lang="en-US" sz="1100" dirty="0" err="1">
                <a:latin typeface="Consolas"/>
                <a:cs typeface="Consolas"/>
              </a:rPr>
              <a:t>linearGreaterThan</a:t>
            </a:r>
            <a:endParaRPr lang="en-US" sz="1100" dirty="0">
              <a:latin typeface="Consolas"/>
              <a:cs typeface="Consolas"/>
            </a:endParaRPr>
          </a:p>
          <a:p>
            <a:pPr>
              <a:lnSpc>
                <a:spcPts val="1300"/>
              </a:lnSpc>
            </a:pPr>
            <a:r>
              <a:rPr lang="en-US" sz="1100" dirty="0" err="1">
                <a:latin typeface="Consolas"/>
                <a:cs typeface="Consolas"/>
              </a:rPr>
              <a:t>maskWithBitwiseRandomSharesAndOpen</a:t>
            </a:r>
            <a:endParaRPr lang="en-US" sz="1100" dirty="0">
              <a:latin typeface="Consolas"/>
              <a:cs typeface="Consolas"/>
            </a:endParaRPr>
          </a:p>
          <a:p>
            <a:pPr>
              <a:lnSpc>
                <a:spcPts val="1300"/>
              </a:lnSpc>
            </a:pPr>
            <a:r>
              <a:rPr lang="en-US" sz="1100" dirty="0">
                <a:latin typeface="Consolas"/>
                <a:cs typeface="Consolas"/>
              </a:rPr>
              <a:t>max</a:t>
            </a:r>
          </a:p>
          <a:p>
            <a:pPr>
              <a:lnSpc>
                <a:spcPts val="1300"/>
              </a:lnSpc>
            </a:pPr>
            <a:r>
              <a:rPr lang="en-US" sz="1100" dirty="0" err="1">
                <a:latin typeface="Consolas"/>
                <a:cs typeface="Consolas"/>
              </a:rPr>
              <a:t>maxWithinHalfField</a:t>
            </a:r>
            <a:endParaRPr lang="en-US" sz="1100" dirty="0">
              <a:latin typeface="Consolas"/>
              <a:cs typeface="Consolas"/>
            </a:endParaRPr>
          </a:p>
          <a:p>
            <a:pPr>
              <a:lnSpc>
                <a:spcPts val="1300"/>
              </a:lnSpc>
            </a:pPr>
            <a:r>
              <a:rPr lang="en-US" sz="1100" dirty="0">
                <a:latin typeface="Consolas"/>
                <a:cs typeface="Consolas"/>
              </a:rPr>
              <a:t>min</a:t>
            </a:r>
          </a:p>
          <a:p>
            <a:pPr>
              <a:lnSpc>
                <a:spcPts val="1300"/>
              </a:lnSpc>
            </a:pPr>
            <a:r>
              <a:rPr lang="en-US" sz="1100" dirty="0" err="1">
                <a:latin typeface="Consolas"/>
                <a:cs typeface="Consolas"/>
              </a:rPr>
              <a:t>minWithinHalfField</a:t>
            </a:r>
            <a:endParaRPr lang="en-US" sz="1100" dirty="0">
              <a:latin typeface="Consolas"/>
              <a:cs typeface="Consolas"/>
            </a:endParaRPr>
          </a:p>
          <a:p>
            <a:pPr>
              <a:lnSpc>
                <a:spcPts val="1300"/>
              </a:lnSpc>
            </a:pPr>
            <a:r>
              <a:rPr lang="en-US" sz="1100" dirty="0" err="1">
                <a:latin typeface="Consolas"/>
                <a:cs typeface="Consolas"/>
              </a:rPr>
              <a:t>publicValuesLessThanBitwiseShares</a:t>
            </a:r>
            <a:endParaRPr lang="en-US" sz="1100" dirty="0">
              <a:latin typeface="Consolas"/>
              <a:cs typeface="Consolas"/>
            </a:endParaRPr>
          </a:p>
          <a:p>
            <a:pPr>
              <a:lnSpc>
                <a:spcPts val="1300"/>
              </a:lnSpc>
            </a:pPr>
            <a:r>
              <a:rPr lang="en-US" sz="1100" dirty="0" err="1">
                <a:latin typeface="Consolas"/>
                <a:cs typeface="Consolas"/>
              </a:rPr>
              <a:t>treewiseGreaterThan</a:t>
            </a:r>
            <a:endParaRPr lang="en-US" sz="1100" dirty="0">
              <a:latin typeface="Consolas"/>
              <a:cs typeface="Consolas"/>
            </a:endParaRPr>
          </a:p>
        </p:txBody>
      </p:sp>
      <p:sp>
        <p:nvSpPr>
          <p:cNvPr id="36" name="TextBox 35">
            <a:extLst>
              <a:ext uri="{FF2B5EF4-FFF2-40B4-BE49-F238E27FC236}">
                <a16:creationId xmlns:a16="http://schemas.microsoft.com/office/drawing/2014/main" id="{52F5932E-F4D4-EA40-9D79-2EA7C4AA7E65}"/>
              </a:ext>
            </a:extLst>
          </p:cNvPr>
          <p:cNvSpPr txBox="1"/>
          <p:nvPr/>
        </p:nvSpPr>
        <p:spPr>
          <a:xfrm>
            <a:off x="9803724" y="984696"/>
            <a:ext cx="518091" cy="292388"/>
          </a:xfrm>
          <a:prstGeom prst="rect">
            <a:avLst/>
          </a:prstGeom>
          <a:noFill/>
        </p:spPr>
        <p:txBody>
          <a:bodyPr wrap="none" rtlCol="0">
            <a:spAutoFit/>
          </a:bodyPr>
          <a:lstStyle/>
          <a:p>
            <a:pPr algn="ctr">
              <a:defRPr/>
            </a:pPr>
            <a:r>
              <a:rPr lang="en-US" sz="1300" b="1" dirty="0">
                <a:solidFill>
                  <a:srgbClr val="000000"/>
                </a:solidFill>
                <a:latin typeface="Arial"/>
              </a:rPr>
              <a:t>Sort</a:t>
            </a:r>
          </a:p>
        </p:txBody>
      </p:sp>
      <p:sp>
        <p:nvSpPr>
          <p:cNvPr id="37" name="TextBox 36">
            <a:extLst>
              <a:ext uri="{FF2B5EF4-FFF2-40B4-BE49-F238E27FC236}">
                <a16:creationId xmlns:a16="http://schemas.microsoft.com/office/drawing/2014/main" id="{0322FECA-920C-614A-92E6-8808E3997BA3}"/>
              </a:ext>
            </a:extLst>
          </p:cNvPr>
          <p:cNvSpPr txBox="1"/>
          <p:nvPr/>
        </p:nvSpPr>
        <p:spPr>
          <a:xfrm>
            <a:off x="8325410" y="1271304"/>
            <a:ext cx="3474720" cy="1143000"/>
          </a:xfrm>
          <a:prstGeom prst="rect">
            <a:avLst/>
          </a:prstGeom>
          <a:solidFill>
            <a:srgbClr val="E0E0E0"/>
          </a:solidFill>
          <a:ln>
            <a:solidFill>
              <a:schemeClr val="tx1"/>
            </a:solidFill>
          </a:ln>
        </p:spPr>
        <p:txBody>
          <a:bodyPr wrap="square" rtlCol="0" anchor="ctr" anchorCtr="0">
            <a:noAutofit/>
          </a:bodyPr>
          <a:lstStyle/>
          <a:p>
            <a:r>
              <a:rPr lang="en-US" sz="1100" dirty="0" err="1">
                <a:latin typeface="Consolas"/>
                <a:cs typeface="Consolas"/>
              </a:rPr>
              <a:t>mergeVectorsShortestFirst</a:t>
            </a:r>
            <a:endParaRPr lang="en-US" sz="1100" dirty="0">
              <a:latin typeface="Consolas"/>
              <a:cs typeface="Consolas"/>
            </a:endParaRPr>
          </a:p>
          <a:p>
            <a:r>
              <a:rPr lang="en-US" sz="1100" dirty="0" err="1">
                <a:latin typeface="Consolas"/>
                <a:cs typeface="Consolas"/>
              </a:rPr>
              <a:t>mergeVectorsTreePattern</a:t>
            </a:r>
            <a:endParaRPr lang="en-US" sz="1100" dirty="0">
              <a:latin typeface="Consolas"/>
              <a:cs typeface="Consolas"/>
            </a:endParaRPr>
          </a:p>
          <a:p>
            <a:r>
              <a:rPr lang="en-US" sz="1100" dirty="0" err="1">
                <a:latin typeface="Consolas"/>
                <a:cs typeface="Consolas"/>
              </a:rPr>
              <a:t>oddEvenMerge</a:t>
            </a:r>
            <a:endParaRPr lang="en-US" sz="1100" dirty="0">
              <a:latin typeface="Consolas"/>
              <a:cs typeface="Consolas"/>
            </a:endParaRPr>
          </a:p>
          <a:p>
            <a:r>
              <a:rPr lang="en-US" sz="1100" dirty="0" err="1">
                <a:latin typeface="Consolas"/>
                <a:cs typeface="Consolas"/>
              </a:rPr>
              <a:t>oddEvenMergeSort</a:t>
            </a:r>
            <a:endParaRPr lang="en-US" sz="1100" dirty="0">
              <a:latin typeface="Consolas"/>
              <a:cs typeface="Consolas"/>
            </a:endParaRPr>
          </a:p>
          <a:p>
            <a:r>
              <a:rPr lang="en-US" sz="1100" dirty="0">
                <a:latin typeface="Consolas"/>
                <a:cs typeface="Consolas"/>
              </a:rPr>
              <a:t>sort</a:t>
            </a:r>
          </a:p>
          <a:p>
            <a:r>
              <a:rPr lang="en-US" sz="1100" dirty="0" err="1">
                <a:latin typeface="Consolas"/>
                <a:cs typeface="Consolas"/>
              </a:rPr>
              <a:t>sortPairsByFirstElement</a:t>
            </a:r>
            <a:endParaRPr lang="en-US" sz="1100" dirty="0">
              <a:latin typeface="Consolas"/>
              <a:cs typeface="Consolas"/>
            </a:endParaRPr>
          </a:p>
        </p:txBody>
      </p:sp>
      <p:sp>
        <p:nvSpPr>
          <p:cNvPr id="38" name="TextBox 37">
            <a:extLst>
              <a:ext uri="{FF2B5EF4-FFF2-40B4-BE49-F238E27FC236}">
                <a16:creationId xmlns:a16="http://schemas.microsoft.com/office/drawing/2014/main" id="{B3C666CC-2C59-B149-84FB-0F641EFC757B}"/>
              </a:ext>
            </a:extLst>
          </p:cNvPr>
          <p:cNvSpPr txBox="1"/>
          <p:nvPr/>
        </p:nvSpPr>
        <p:spPr>
          <a:xfrm>
            <a:off x="9366105" y="2451664"/>
            <a:ext cx="1393330" cy="29238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300" b="1" dirty="0">
                <a:solidFill>
                  <a:srgbClr val="000000"/>
                </a:solidFill>
                <a:latin typeface="Arial"/>
              </a:rPr>
              <a:t>Set operations</a:t>
            </a:r>
            <a:endParaRPr kumimoji="0" lang="en-US" sz="1300" b="1" i="0" u="none" strike="noStrike" kern="1200" cap="none" spc="0" normalizeH="0" baseline="30000" noProof="0" dirty="0">
              <a:ln>
                <a:noFill/>
              </a:ln>
              <a:solidFill>
                <a:srgbClr val="000000"/>
              </a:solidFill>
              <a:effectLst/>
              <a:uLnTx/>
              <a:uFillTx/>
              <a:latin typeface="Arial"/>
            </a:endParaRPr>
          </a:p>
        </p:txBody>
      </p:sp>
      <p:sp>
        <p:nvSpPr>
          <p:cNvPr id="45" name="TextBox 44">
            <a:extLst>
              <a:ext uri="{FF2B5EF4-FFF2-40B4-BE49-F238E27FC236}">
                <a16:creationId xmlns:a16="http://schemas.microsoft.com/office/drawing/2014/main" id="{75CC632E-E7A2-CE45-8CA2-A36F00CD9186}"/>
              </a:ext>
            </a:extLst>
          </p:cNvPr>
          <p:cNvSpPr txBox="1"/>
          <p:nvPr/>
        </p:nvSpPr>
        <p:spPr>
          <a:xfrm>
            <a:off x="8325410" y="2738670"/>
            <a:ext cx="3474720" cy="2192012"/>
          </a:xfrm>
          <a:prstGeom prst="rect">
            <a:avLst/>
          </a:prstGeom>
          <a:solidFill>
            <a:srgbClr val="E0E0E0"/>
          </a:solidFill>
          <a:ln>
            <a:solidFill>
              <a:schemeClr val="tx1"/>
            </a:solidFill>
          </a:ln>
        </p:spPr>
        <p:txBody>
          <a:bodyPr wrap="square" rtlCol="0" anchor="ctr" anchorCtr="0">
            <a:noAutofit/>
          </a:bodyPr>
          <a:lstStyle/>
          <a:p>
            <a:r>
              <a:rPr lang="en-US" sz="1100" dirty="0" err="1">
                <a:latin typeface="Consolas"/>
                <a:cs typeface="Consolas"/>
              </a:rPr>
              <a:t>deduplicate</a:t>
            </a:r>
            <a:r>
              <a:rPr lang="en-US" sz="1100" dirty="0">
                <a:latin typeface="Consolas"/>
                <a:cs typeface="Consolas"/>
              </a:rPr>
              <a:t> (bool)</a:t>
            </a:r>
          </a:p>
          <a:p>
            <a:r>
              <a:rPr lang="en-US" sz="1100" dirty="0" err="1">
                <a:latin typeface="Consolas"/>
                <a:cs typeface="Consolas"/>
              </a:rPr>
              <a:t>deduplicate</a:t>
            </a:r>
            <a:r>
              <a:rPr lang="en-US" sz="1100" dirty="0">
                <a:latin typeface="Consolas"/>
                <a:cs typeface="Consolas"/>
              </a:rPr>
              <a:t> (</a:t>
            </a:r>
            <a:r>
              <a:rPr lang="en-US" sz="1100" dirty="0" err="1">
                <a:latin typeface="Consolas"/>
                <a:cs typeface="Consolas"/>
              </a:rPr>
              <a:t>arith</a:t>
            </a:r>
            <a:r>
              <a:rPr lang="en-US" sz="1100" dirty="0">
                <a:latin typeface="Consolas"/>
                <a:cs typeface="Consolas"/>
              </a:rPr>
              <a:t>)</a:t>
            </a:r>
          </a:p>
          <a:p>
            <a:r>
              <a:rPr lang="en-US" sz="1100" dirty="0" err="1">
                <a:latin typeface="Consolas"/>
                <a:cs typeface="Consolas"/>
              </a:rPr>
              <a:t>distinctCountFromIndicators</a:t>
            </a:r>
            <a:r>
              <a:rPr lang="en-US" sz="1100" dirty="0">
                <a:latin typeface="Consolas"/>
                <a:cs typeface="Consolas"/>
              </a:rPr>
              <a:t> (bool)</a:t>
            </a:r>
          </a:p>
          <a:p>
            <a:r>
              <a:rPr lang="en-US" sz="1100" dirty="0" err="1">
                <a:latin typeface="Consolas"/>
                <a:cs typeface="Consolas"/>
              </a:rPr>
              <a:t>distinctCountFromIndicators</a:t>
            </a:r>
            <a:r>
              <a:rPr lang="en-US" sz="1100" dirty="0">
                <a:latin typeface="Consolas"/>
                <a:cs typeface="Consolas"/>
              </a:rPr>
              <a:t> (</a:t>
            </a:r>
            <a:r>
              <a:rPr lang="en-US" sz="1100" dirty="0" err="1">
                <a:latin typeface="Consolas"/>
                <a:cs typeface="Consolas"/>
              </a:rPr>
              <a:t>arith</a:t>
            </a:r>
            <a:r>
              <a:rPr lang="en-US" sz="1100" dirty="0">
                <a:latin typeface="Consolas"/>
                <a:cs typeface="Consolas"/>
              </a:rPr>
              <a:t>)</a:t>
            </a:r>
          </a:p>
          <a:p>
            <a:r>
              <a:rPr lang="en-US" sz="1100" dirty="0" err="1">
                <a:latin typeface="Consolas"/>
                <a:cs typeface="Consolas"/>
              </a:rPr>
              <a:t>distinctCountOfSorted</a:t>
            </a:r>
            <a:endParaRPr lang="en-US" sz="1100" dirty="0">
              <a:latin typeface="Consolas"/>
              <a:cs typeface="Consolas"/>
            </a:endParaRPr>
          </a:p>
          <a:p>
            <a:r>
              <a:rPr lang="en-US" sz="1100" dirty="0" err="1">
                <a:latin typeface="Consolas"/>
                <a:cs typeface="Consolas"/>
              </a:rPr>
              <a:t>setIntersectionCardinality</a:t>
            </a:r>
            <a:r>
              <a:rPr lang="en-US" sz="1100" dirty="0">
                <a:latin typeface="Consolas"/>
                <a:cs typeface="Consolas"/>
              </a:rPr>
              <a:t> (bool)</a:t>
            </a:r>
          </a:p>
          <a:p>
            <a:r>
              <a:rPr lang="en-US" sz="1100" dirty="0" err="1">
                <a:latin typeface="Consolas"/>
                <a:cs typeface="Consolas"/>
              </a:rPr>
              <a:t>setIntersectionCardinality</a:t>
            </a:r>
            <a:r>
              <a:rPr lang="en-US" sz="1100" dirty="0">
                <a:latin typeface="Consolas"/>
                <a:cs typeface="Consolas"/>
              </a:rPr>
              <a:t> (</a:t>
            </a:r>
            <a:r>
              <a:rPr lang="en-US" sz="1100" dirty="0" err="1">
                <a:latin typeface="Consolas"/>
                <a:cs typeface="Consolas"/>
              </a:rPr>
              <a:t>arith</a:t>
            </a:r>
            <a:r>
              <a:rPr lang="en-US" sz="1100" dirty="0">
                <a:latin typeface="Consolas"/>
                <a:cs typeface="Consolas"/>
              </a:rPr>
              <a:t>)</a:t>
            </a:r>
          </a:p>
          <a:p>
            <a:r>
              <a:rPr lang="en-US" sz="1100" dirty="0" err="1">
                <a:latin typeface="Consolas"/>
                <a:cs typeface="Consolas"/>
              </a:rPr>
              <a:t>thresholdDeduplicate</a:t>
            </a:r>
            <a:r>
              <a:rPr lang="en-US" sz="1100" dirty="0">
                <a:latin typeface="Consolas"/>
                <a:cs typeface="Consolas"/>
              </a:rPr>
              <a:t> (bool)</a:t>
            </a:r>
          </a:p>
          <a:p>
            <a:r>
              <a:rPr lang="en-US" sz="1100" dirty="0" err="1">
                <a:latin typeface="Consolas"/>
                <a:cs typeface="Consolas"/>
              </a:rPr>
              <a:t>thresholdDeduplicate</a:t>
            </a:r>
            <a:r>
              <a:rPr lang="en-US" sz="1100" dirty="0">
                <a:latin typeface="Consolas"/>
                <a:cs typeface="Consolas"/>
              </a:rPr>
              <a:t> (</a:t>
            </a:r>
            <a:r>
              <a:rPr lang="en-US" sz="1100" dirty="0" err="1">
                <a:latin typeface="Consolas"/>
                <a:cs typeface="Consolas"/>
              </a:rPr>
              <a:t>arith</a:t>
            </a:r>
            <a:r>
              <a:rPr lang="en-US" sz="1100" dirty="0">
                <a:latin typeface="Consolas"/>
                <a:cs typeface="Consolas"/>
              </a:rPr>
              <a:t>)</a:t>
            </a:r>
          </a:p>
          <a:p>
            <a:r>
              <a:rPr lang="en-US" sz="1100" dirty="0" err="1">
                <a:latin typeface="Consolas"/>
                <a:cs typeface="Consolas"/>
              </a:rPr>
              <a:t>thresholdSetIntersection</a:t>
            </a:r>
            <a:endParaRPr lang="en-US" sz="1100" dirty="0">
              <a:latin typeface="Consolas"/>
              <a:cs typeface="Consolas"/>
            </a:endParaRPr>
          </a:p>
          <a:p>
            <a:r>
              <a:rPr lang="en-US" sz="1100" dirty="0" err="1">
                <a:latin typeface="Consolas"/>
                <a:cs typeface="Consolas"/>
              </a:rPr>
              <a:t>thresholdSetIntersectionCompaction</a:t>
            </a:r>
            <a:endParaRPr lang="en-US" sz="1100" dirty="0">
              <a:latin typeface="Consolas"/>
              <a:cs typeface="Consolas"/>
            </a:endParaRPr>
          </a:p>
          <a:p>
            <a:r>
              <a:rPr lang="en-US" sz="1100" dirty="0" err="1">
                <a:latin typeface="Consolas"/>
                <a:cs typeface="Consolas"/>
              </a:rPr>
              <a:t>vectorizedThresholdVectorEquality</a:t>
            </a:r>
            <a:endParaRPr lang="en-US" sz="1100" dirty="0">
              <a:latin typeface="Consolas"/>
              <a:cs typeface="Consolas"/>
            </a:endParaRPr>
          </a:p>
        </p:txBody>
      </p:sp>
      <p:sp>
        <p:nvSpPr>
          <p:cNvPr id="52" name="TextBox 51">
            <a:extLst>
              <a:ext uri="{FF2B5EF4-FFF2-40B4-BE49-F238E27FC236}">
                <a16:creationId xmlns:a16="http://schemas.microsoft.com/office/drawing/2014/main" id="{1E94E2A2-A9D0-F74A-A65D-0E35C04A4D71}"/>
              </a:ext>
            </a:extLst>
          </p:cNvPr>
          <p:cNvSpPr txBox="1"/>
          <p:nvPr/>
        </p:nvSpPr>
        <p:spPr>
          <a:xfrm>
            <a:off x="9414994" y="4976791"/>
            <a:ext cx="1374094" cy="29238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300" b="1" dirty="0">
                <a:solidFill>
                  <a:srgbClr val="000000"/>
                </a:solidFill>
                <a:latin typeface="Arial"/>
              </a:rPr>
              <a:t>Linear algebra</a:t>
            </a:r>
            <a:endParaRPr kumimoji="0" lang="en-US" sz="1300" b="1" i="0" u="none" strike="noStrike" kern="1200" cap="none" spc="0" normalizeH="0" baseline="30000" noProof="0" dirty="0">
              <a:ln>
                <a:noFill/>
              </a:ln>
              <a:solidFill>
                <a:srgbClr val="000000"/>
              </a:solidFill>
              <a:effectLst/>
              <a:uLnTx/>
              <a:uFillTx/>
              <a:latin typeface="Arial"/>
            </a:endParaRPr>
          </a:p>
        </p:txBody>
      </p:sp>
      <p:sp>
        <p:nvSpPr>
          <p:cNvPr id="50" name="TextBox 49">
            <a:extLst>
              <a:ext uri="{FF2B5EF4-FFF2-40B4-BE49-F238E27FC236}">
                <a16:creationId xmlns:a16="http://schemas.microsoft.com/office/drawing/2014/main" id="{05227B3C-42CA-2146-9266-C069BA65E92A}"/>
              </a:ext>
            </a:extLst>
          </p:cNvPr>
          <p:cNvSpPr txBox="1"/>
          <p:nvPr/>
        </p:nvSpPr>
        <p:spPr>
          <a:xfrm>
            <a:off x="8325410" y="5255047"/>
            <a:ext cx="3474720" cy="973920"/>
          </a:xfrm>
          <a:prstGeom prst="rect">
            <a:avLst/>
          </a:prstGeom>
          <a:solidFill>
            <a:srgbClr val="E0E0E0"/>
          </a:solidFill>
          <a:ln>
            <a:solidFill>
              <a:schemeClr val="tx1"/>
            </a:solidFill>
          </a:ln>
        </p:spPr>
        <p:txBody>
          <a:bodyPr wrap="square" rtlCol="0" anchor="ctr" anchorCtr="0">
            <a:noAutofit/>
          </a:bodyPr>
          <a:lstStyle/>
          <a:p>
            <a:r>
              <a:rPr lang="en-US" sz="1100" dirty="0" err="1">
                <a:latin typeface="Consolas"/>
                <a:cs typeface="Consolas"/>
              </a:rPr>
              <a:t>innerProduct</a:t>
            </a:r>
            <a:endParaRPr lang="en-US" sz="1100" dirty="0">
              <a:latin typeface="Consolas"/>
              <a:cs typeface="Consolas"/>
            </a:endParaRPr>
          </a:p>
          <a:p>
            <a:r>
              <a:rPr lang="en-US" sz="1100" dirty="0" err="1">
                <a:latin typeface="Consolas"/>
                <a:cs typeface="Consolas"/>
              </a:rPr>
              <a:t>outerProduct</a:t>
            </a:r>
            <a:endParaRPr lang="en-US" sz="1100" dirty="0">
              <a:latin typeface="Consolas"/>
              <a:cs typeface="Consolas"/>
            </a:endParaRPr>
          </a:p>
          <a:p>
            <a:r>
              <a:rPr lang="en-US" sz="1100" dirty="0" err="1">
                <a:latin typeface="Consolas"/>
                <a:cs typeface="Consolas"/>
              </a:rPr>
              <a:t>matMult</a:t>
            </a:r>
            <a:r>
              <a:rPr lang="en-US" sz="1100" dirty="0">
                <a:latin typeface="Consolas"/>
                <a:cs typeface="Consolas"/>
              </a:rPr>
              <a:t> (secret-secret)</a:t>
            </a:r>
          </a:p>
          <a:p>
            <a:r>
              <a:rPr lang="en-US" sz="1100" dirty="0" err="1">
                <a:latin typeface="Consolas"/>
                <a:cs typeface="Consolas"/>
              </a:rPr>
              <a:t>matMult</a:t>
            </a:r>
            <a:r>
              <a:rPr lang="en-US" sz="1100" dirty="0">
                <a:latin typeface="Consolas"/>
                <a:cs typeface="Consolas"/>
              </a:rPr>
              <a:t> (public-secret)</a:t>
            </a:r>
          </a:p>
          <a:p>
            <a:r>
              <a:rPr lang="en-US" sz="1100" dirty="0" err="1">
                <a:latin typeface="Consolas"/>
                <a:cs typeface="Consolas"/>
              </a:rPr>
              <a:t>matMult</a:t>
            </a:r>
            <a:r>
              <a:rPr lang="en-US" sz="1100" dirty="0">
                <a:latin typeface="Consolas"/>
                <a:cs typeface="Consolas"/>
              </a:rPr>
              <a:t> (secret-public)</a:t>
            </a:r>
          </a:p>
        </p:txBody>
      </p:sp>
    </p:spTree>
    <p:extLst>
      <p:ext uri="{BB962C8B-B14F-4D97-AF65-F5344CB8AC3E}">
        <p14:creationId xmlns:p14="http://schemas.microsoft.com/office/powerpoint/2010/main" val="36523318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sz="quarter" idx="10"/>
          </p:nvPr>
        </p:nvSpPr>
        <p:spPr>
          <a:prstGeom prst="rect">
            <a:avLst/>
          </a:prstGeom>
        </p:spPr>
        <p:txBody>
          <a:bodyPr/>
          <a:lstStyle/>
          <a:p>
            <a:pPr>
              <a:spcBef>
                <a:spcPts val="2700"/>
              </a:spcBef>
            </a:pPr>
            <a:r>
              <a:rPr lang="en-US" dirty="0"/>
              <a:t>Motivation</a:t>
            </a:r>
          </a:p>
          <a:p>
            <a:pPr>
              <a:spcBef>
                <a:spcPts val="2700"/>
              </a:spcBef>
            </a:pPr>
            <a:r>
              <a:rPr lang="en-US" dirty="0"/>
              <a:t>Secure Multi-Party Computation (MPC)</a:t>
            </a:r>
          </a:p>
          <a:p>
            <a:pPr>
              <a:spcBef>
                <a:spcPts val="2700"/>
              </a:spcBef>
            </a:pPr>
            <a:r>
              <a:rPr lang="en-US" dirty="0"/>
              <a:t>Lincoln MPC Framework</a:t>
            </a:r>
          </a:p>
          <a:p>
            <a:pPr>
              <a:spcBef>
                <a:spcPts val="2700"/>
              </a:spcBef>
            </a:pPr>
            <a:r>
              <a:rPr lang="en-US" dirty="0"/>
              <a:t>Prototypes and Deployments</a:t>
            </a:r>
          </a:p>
          <a:p>
            <a:pPr>
              <a:spcBef>
                <a:spcPts val="2700"/>
              </a:spcBef>
            </a:pPr>
            <a:r>
              <a:rPr lang="en-US" dirty="0"/>
              <a:t>Summary</a:t>
            </a:r>
          </a:p>
          <a:p>
            <a:pPr>
              <a:spcBef>
                <a:spcPts val="2700"/>
              </a:spcBef>
            </a:pPr>
            <a:endParaRPr lang="en-US" dirty="0"/>
          </a:p>
        </p:txBody>
      </p:sp>
      <p:sp>
        <p:nvSpPr>
          <p:cNvPr id="6" name="Right Arrow 5" title="Arrow pointing to Prototypes and Deployments">
            <a:extLst>
              <a:ext uri="{FF2B5EF4-FFF2-40B4-BE49-F238E27FC236}">
                <a16:creationId xmlns:a16="http://schemas.microsoft.com/office/drawing/2014/main" id="{E5317136-E981-204E-9188-FA938C30C5CF}"/>
              </a:ext>
            </a:extLst>
          </p:cNvPr>
          <p:cNvSpPr/>
          <p:nvPr/>
        </p:nvSpPr>
        <p:spPr bwMode="auto">
          <a:xfrm>
            <a:off x="2892757" y="3530592"/>
            <a:ext cx="598156" cy="321734"/>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a:ln>
                <a:noFill/>
              </a:ln>
              <a:solidFill>
                <a:schemeClr val="tx1"/>
              </a:solidFill>
              <a:effectLst/>
              <a:latin typeface="Arial" pitchFamily="-110" charset="0"/>
            </a:endParaRPr>
          </a:p>
        </p:txBody>
      </p:sp>
    </p:spTree>
    <p:extLst>
      <p:ext uri="{BB962C8B-B14F-4D97-AF65-F5344CB8AC3E}">
        <p14:creationId xmlns:p14="http://schemas.microsoft.com/office/powerpoint/2010/main" val="2690824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3"/>
          <p:cNvSpPr>
            <a:spLocks noGrp="1"/>
          </p:cNvSpPr>
          <p:nvPr>
            <p:ph type="title" idx="4294967295"/>
          </p:nvPr>
        </p:nvSpPr>
        <p:spPr>
          <a:xfrm>
            <a:off x="2462212" y="129825"/>
            <a:ext cx="7264400" cy="817563"/>
          </a:xfrm>
        </p:spPr>
        <p:txBody>
          <a:bodyPr/>
          <a:lstStyle/>
          <a:p>
            <a:r>
              <a:rPr lang="en-US" dirty="0"/>
              <a:t>MPC Applications Prototyped</a:t>
            </a:r>
            <a:endParaRPr dirty="0"/>
          </a:p>
        </p:txBody>
      </p:sp>
      <p:grpSp>
        <p:nvGrpSpPr>
          <p:cNvPr id="3" name="Group 2">
            <a:extLst>
              <a:ext uri="{FF2B5EF4-FFF2-40B4-BE49-F238E27FC236}">
                <a16:creationId xmlns:a16="http://schemas.microsoft.com/office/drawing/2014/main" id="{B873E483-946E-674D-A2C1-082750026CDC}"/>
              </a:ext>
            </a:extLst>
          </p:cNvPr>
          <p:cNvGrpSpPr/>
          <p:nvPr/>
        </p:nvGrpSpPr>
        <p:grpSpPr>
          <a:xfrm>
            <a:off x="1300343" y="1128776"/>
            <a:ext cx="2890452" cy="2552177"/>
            <a:chOff x="1300343" y="1128776"/>
            <a:chExt cx="2890452" cy="2552177"/>
          </a:xfrm>
        </p:grpSpPr>
        <p:sp>
          <p:nvSpPr>
            <p:cNvPr id="27" name="Rounded Rectangle 26"/>
            <p:cNvSpPr/>
            <p:nvPr/>
          </p:nvSpPr>
          <p:spPr>
            <a:xfrm>
              <a:off x="1300343" y="1414570"/>
              <a:ext cx="2651760" cy="1737360"/>
            </a:xfrm>
            <a:prstGeom prst="roundRect">
              <a:avLst>
                <a:gd name="adj" fmla="val 9078"/>
              </a:avLst>
            </a:prstGeom>
            <a:solidFill>
              <a:srgbClr val="FFFFFF"/>
            </a:solidFill>
            <a:ln w="12700"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a:solidFill>
                  <a:schemeClr val="tx1"/>
                </a:solidFill>
              </a:endParaRPr>
            </a:p>
          </p:txBody>
        </p:sp>
        <p:sp>
          <p:nvSpPr>
            <p:cNvPr id="55306" name="TextBox 12"/>
            <p:cNvSpPr txBox="1">
              <a:spLocks noChangeArrowheads="1"/>
            </p:cNvSpPr>
            <p:nvPr/>
          </p:nvSpPr>
          <p:spPr bwMode="auto">
            <a:xfrm>
              <a:off x="1360114" y="3188510"/>
              <a:ext cx="2532219" cy="492443"/>
            </a:xfrm>
            <a:prstGeom prst="rect">
              <a:avLst/>
            </a:prstGeom>
            <a:noFill/>
            <a:ln w="9525">
              <a:noFill/>
              <a:miter lim="800000"/>
              <a:headEnd/>
              <a:tailEnd/>
            </a:ln>
          </p:spPr>
          <p:txBody>
            <a:bodyPr wrap="square">
              <a:spAutoFit/>
            </a:bodyPr>
            <a:lstStyle/>
            <a:p>
              <a:pPr algn="ctr"/>
              <a:r>
                <a:rPr lang="en-US" sz="1300" b="1" dirty="0">
                  <a:latin typeface="Arial" panose="020B0604020202020204" pitchFamily="34" charset="0"/>
                  <a:cs typeface="Arial" panose="020B0604020202020204" pitchFamily="34" charset="0"/>
                </a:rPr>
                <a:t>Joining IP blacklists</a:t>
              </a:r>
            </a:p>
            <a:p>
              <a:pPr algn="ctr"/>
              <a:r>
                <a:rPr lang="en-US" sz="1300" b="1" dirty="0">
                  <a:latin typeface="Arial" panose="020B0604020202020204" pitchFamily="34" charset="0"/>
                  <a:cs typeface="Arial" panose="020B0604020202020204" pitchFamily="34" charset="0"/>
                </a:rPr>
                <a:t> </a:t>
              </a:r>
            </a:p>
          </p:txBody>
        </p:sp>
        <p:pic>
          <p:nvPicPr>
            <p:cNvPr id="4" name="Picture 3" title="Venn diagram"/>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628298" y="1500199"/>
              <a:ext cx="1995851" cy="1615199"/>
            </a:xfrm>
            <a:prstGeom prst="rect">
              <a:avLst/>
            </a:prstGeom>
          </p:spPr>
        </p:pic>
        <p:pic>
          <p:nvPicPr>
            <p:cNvPr id="12" name="Picture 11" title="DHS logo"/>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428795" y="1128776"/>
              <a:ext cx="762000" cy="760095"/>
            </a:xfrm>
            <a:prstGeom prst="rect">
              <a:avLst/>
            </a:prstGeom>
          </p:spPr>
        </p:pic>
      </p:grpSp>
      <p:grpSp>
        <p:nvGrpSpPr>
          <p:cNvPr id="5" name="Group 4">
            <a:extLst>
              <a:ext uri="{FF2B5EF4-FFF2-40B4-BE49-F238E27FC236}">
                <a16:creationId xmlns:a16="http://schemas.microsoft.com/office/drawing/2014/main" id="{DA4AB2AC-1CA8-0747-8899-2531117222AD}"/>
              </a:ext>
            </a:extLst>
          </p:cNvPr>
          <p:cNvGrpSpPr/>
          <p:nvPr/>
        </p:nvGrpSpPr>
        <p:grpSpPr>
          <a:xfrm>
            <a:off x="4768532" y="1128776"/>
            <a:ext cx="2818456" cy="2352122"/>
            <a:chOff x="4768532" y="1128776"/>
            <a:chExt cx="2818456" cy="2352122"/>
          </a:xfrm>
        </p:grpSpPr>
        <p:sp>
          <p:nvSpPr>
            <p:cNvPr id="42" name="Rounded Rectangle 41">
              <a:extLst>
                <a:ext uri="{FF2B5EF4-FFF2-40B4-BE49-F238E27FC236}">
                  <a16:creationId xmlns:a16="http://schemas.microsoft.com/office/drawing/2014/main" id="{890580D0-425E-514C-A7B0-0F390E8AEF51}"/>
                </a:ext>
              </a:extLst>
            </p:cNvPr>
            <p:cNvSpPr/>
            <p:nvPr/>
          </p:nvSpPr>
          <p:spPr>
            <a:xfrm>
              <a:off x="4768532" y="1414570"/>
              <a:ext cx="2651760" cy="1737360"/>
            </a:xfrm>
            <a:prstGeom prst="roundRect">
              <a:avLst>
                <a:gd name="adj" fmla="val 9078"/>
              </a:avLst>
            </a:prstGeom>
            <a:solidFill>
              <a:srgbClr val="FFFFFF"/>
            </a:solidFill>
            <a:ln w="12700"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a:solidFill>
                  <a:schemeClr val="tx1"/>
                </a:solidFill>
              </a:endParaRPr>
            </a:p>
          </p:txBody>
        </p:sp>
        <p:sp>
          <p:nvSpPr>
            <p:cNvPr id="43" name="TextBox 12">
              <a:extLst>
                <a:ext uri="{FF2B5EF4-FFF2-40B4-BE49-F238E27FC236}">
                  <a16:creationId xmlns:a16="http://schemas.microsoft.com/office/drawing/2014/main" id="{36F831FC-251B-BD44-931F-E16CBD56D834}"/>
                </a:ext>
              </a:extLst>
            </p:cNvPr>
            <p:cNvSpPr txBox="1">
              <a:spLocks noChangeArrowheads="1"/>
            </p:cNvSpPr>
            <p:nvPr/>
          </p:nvSpPr>
          <p:spPr bwMode="auto">
            <a:xfrm>
              <a:off x="4850815" y="3188510"/>
              <a:ext cx="2487194" cy="292388"/>
            </a:xfrm>
            <a:prstGeom prst="rect">
              <a:avLst/>
            </a:prstGeom>
            <a:noFill/>
            <a:ln w="9525">
              <a:noFill/>
              <a:miter lim="800000"/>
              <a:headEnd/>
              <a:tailEnd/>
            </a:ln>
          </p:spPr>
          <p:txBody>
            <a:bodyPr wrap="square">
              <a:spAutoFit/>
            </a:bodyPr>
            <a:lstStyle/>
            <a:p>
              <a:pPr algn="ctr"/>
              <a:r>
                <a:rPr lang="en-US" sz="1300" b="1" dirty="0">
                  <a:latin typeface="Arial" panose="020B0604020202020204" pitchFamily="34" charset="0"/>
                  <a:cs typeface="Arial" panose="020B0604020202020204" pitchFamily="34" charset="0"/>
                </a:rPr>
                <a:t>Similarity-based clustering</a:t>
              </a:r>
            </a:p>
          </p:txBody>
        </p:sp>
        <p:grpSp>
          <p:nvGrpSpPr>
            <p:cNvPr id="44" name="Group 43">
              <a:extLst>
                <a:ext uri="{FF2B5EF4-FFF2-40B4-BE49-F238E27FC236}">
                  <a16:creationId xmlns:a16="http://schemas.microsoft.com/office/drawing/2014/main" id="{82E948BA-2A6F-B84A-B57A-40A61DC28E6D}"/>
                </a:ext>
              </a:extLst>
            </p:cNvPr>
            <p:cNvGrpSpPr>
              <a:grpSpLocks noChangeAspect="1"/>
            </p:cNvGrpSpPr>
            <p:nvPr/>
          </p:nvGrpSpPr>
          <p:grpSpPr>
            <a:xfrm>
              <a:off x="5138679" y="1585055"/>
              <a:ext cx="1881309" cy="1411350"/>
              <a:chOff x="2853854" y="450705"/>
              <a:chExt cx="4837868" cy="3629347"/>
            </a:xfrm>
          </p:grpSpPr>
          <p:pic>
            <p:nvPicPr>
              <p:cNvPr id="46" name="Picture 45" title="Clusters of data">
                <a:extLst>
                  <a:ext uri="{FF2B5EF4-FFF2-40B4-BE49-F238E27FC236}">
                    <a16:creationId xmlns:a16="http://schemas.microsoft.com/office/drawing/2014/main" id="{2A104738-3123-C64C-B178-7EF00CDF6952}"/>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t="4263" r="3439"/>
              <a:stretch/>
            </p:blipFill>
            <p:spPr>
              <a:xfrm>
                <a:off x="2853854" y="450705"/>
                <a:ext cx="4837868" cy="3629347"/>
              </a:xfrm>
              <a:prstGeom prst="rect">
                <a:avLst/>
              </a:prstGeom>
            </p:spPr>
          </p:pic>
          <p:sp>
            <p:nvSpPr>
              <p:cNvPr id="47" name="Rectangle 46">
                <a:extLst>
                  <a:ext uri="{FF2B5EF4-FFF2-40B4-BE49-F238E27FC236}">
                    <a16:creationId xmlns:a16="http://schemas.microsoft.com/office/drawing/2014/main" id="{A74AF13D-C151-DE43-A488-80E5D82CACFC}"/>
                  </a:ext>
                </a:extLst>
              </p:cNvPr>
              <p:cNvSpPr/>
              <p:nvPr/>
            </p:nvSpPr>
            <p:spPr>
              <a:xfrm>
                <a:off x="3039709" y="2779535"/>
                <a:ext cx="1134194" cy="109803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pic>
          <p:nvPicPr>
            <p:cNvPr id="48" name="Picture 47" title="DHS logo">
              <a:extLst>
                <a:ext uri="{FF2B5EF4-FFF2-40B4-BE49-F238E27FC236}">
                  <a16:creationId xmlns:a16="http://schemas.microsoft.com/office/drawing/2014/main" id="{48568D9B-D010-E842-AFDB-750FE7066954}"/>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824988" y="1128776"/>
              <a:ext cx="762000" cy="760095"/>
            </a:xfrm>
            <a:prstGeom prst="rect">
              <a:avLst/>
            </a:prstGeom>
          </p:spPr>
        </p:pic>
      </p:grpSp>
      <p:grpSp>
        <p:nvGrpSpPr>
          <p:cNvPr id="6" name="Group 5">
            <a:extLst>
              <a:ext uri="{FF2B5EF4-FFF2-40B4-BE49-F238E27FC236}">
                <a16:creationId xmlns:a16="http://schemas.microsoft.com/office/drawing/2014/main" id="{61490389-51DB-7843-9421-049979271489}"/>
              </a:ext>
            </a:extLst>
          </p:cNvPr>
          <p:cNvGrpSpPr/>
          <p:nvPr/>
        </p:nvGrpSpPr>
        <p:grpSpPr>
          <a:xfrm>
            <a:off x="8256772" y="1173934"/>
            <a:ext cx="3078670" cy="2306964"/>
            <a:chOff x="8256772" y="1173934"/>
            <a:chExt cx="3078670" cy="2306964"/>
          </a:xfrm>
        </p:grpSpPr>
        <p:sp>
          <p:nvSpPr>
            <p:cNvPr id="49" name="Rounded Rectangle 48">
              <a:extLst>
                <a:ext uri="{FF2B5EF4-FFF2-40B4-BE49-F238E27FC236}">
                  <a16:creationId xmlns:a16="http://schemas.microsoft.com/office/drawing/2014/main" id="{0E53781E-E6DA-FE4E-9EB2-3A6A8FB42D31}"/>
                </a:ext>
              </a:extLst>
            </p:cNvPr>
            <p:cNvSpPr/>
            <p:nvPr/>
          </p:nvSpPr>
          <p:spPr>
            <a:xfrm>
              <a:off x="8256772" y="1414570"/>
              <a:ext cx="2651760" cy="1737360"/>
            </a:xfrm>
            <a:prstGeom prst="roundRect">
              <a:avLst>
                <a:gd name="adj" fmla="val 9078"/>
              </a:avLst>
            </a:prstGeom>
            <a:solidFill>
              <a:srgbClr val="FFFFFF"/>
            </a:solidFill>
            <a:ln w="12700"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a:solidFill>
                  <a:schemeClr val="tx1"/>
                </a:solidFill>
              </a:endParaRPr>
            </a:p>
          </p:txBody>
        </p:sp>
        <p:sp>
          <p:nvSpPr>
            <p:cNvPr id="50" name="TextBox 9">
              <a:extLst>
                <a:ext uri="{FF2B5EF4-FFF2-40B4-BE49-F238E27FC236}">
                  <a16:creationId xmlns:a16="http://schemas.microsoft.com/office/drawing/2014/main" id="{CC92919E-1DC4-CF45-853D-7E5BBDB175A5}"/>
                </a:ext>
              </a:extLst>
            </p:cNvPr>
            <p:cNvSpPr txBox="1">
              <a:spLocks noChangeArrowheads="1"/>
            </p:cNvSpPr>
            <p:nvPr/>
          </p:nvSpPr>
          <p:spPr bwMode="auto">
            <a:xfrm>
              <a:off x="8284156" y="3188510"/>
              <a:ext cx="2596992" cy="292388"/>
            </a:xfrm>
            <a:prstGeom prst="rect">
              <a:avLst/>
            </a:prstGeom>
            <a:noFill/>
            <a:ln w="9525">
              <a:noFill/>
              <a:miter lim="800000"/>
              <a:headEnd/>
              <a:tailEnd/>
            </a:ln>
          </p:spPr>
          <p:txBody>
            <a:bodyPr wrap="square">
              <a:spAutoFit/>
            </a:bodyPr>
            <a:lstStyle/>
            <a:p>
              <a:pPr algn="ctr"/>
              <a:r>
                <a:rPr lang="en-US" sz="1300" b="1" dirty="0">
                  <a:latin typeface="Arial" panose="020B0604020202020204" pitchFamily="34" charset="0"/>
                  <a:cs typeface="Arial" panose="020B0604020202020204" pitchFamily="34" charset="0"/>
                </a:rPr>
                <a:t>Detecting coordinated attacks</a:t>
              </a:r>
            </a:p>
          </p:txBody>
        </p:sp>
        <p:pic>
          <p:nvPicPr>
            <p:cNvPr id="51" name="Picture 50" title="Similarity heatmap">
              <a:extLst>
                <a:ext uri="{FF2B5EF4-FFF2-40B4-BE49-F238E27FC236}">
                  <a16:creationId xmlns:a16="http://schemas.microsoft.com/office/drawing/2014/main" id="{73D1D66D-E76C-7242-BBC7-8FC9E7EE7E03}"/>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8806526" y="1510911"/>
              <a:ext cx="1552253" cy="1544679"/>
            </a:xfrm>
            <a:prstGeom prst="rect">
              <a:avLst/>
            </a:prstGeom>
          </p:spPr>
        </p:pic>
        <p:pic>
          <p:nvPicPr>
            <p:cNvPr id="52" name="Picture 51" title="DARPA logo">
              <a:extLst>
                <a:ext uri="{FF2B5EF4-FFF2-40B4-BE49-F238E27FC236}">
                  <a16:creationId xmlns:a16="http://schemas.microsoft.com/office/drawing/2014/main" id="{97B579FE-2DF1-BA47-86CF-B94463F1B29F}"/>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10360082" y="1173934"/>
              <a:ext cx="975360" cy="499872"/>
            </a:xfrm>
            <a:prstGeom prst="rect">
              <a:avLst/>
            </a:prstGeom>
          </p:spPr>
        </p:pic>
      </p:grpSp>
      <p:grpSp>
        <p:nvGrpSpPr>
          <p:cNvPr id="7" name="Group 6"/>
          <p:cNvGrpSpPr/>
          <p:nvPr/>
        </p:nvGrpSpPr>
        <p:grpSpPr>
          <a:xfrm>
            <a:off x="1300343" y="3670503"/>
            <a:ext cx="3106504" cy="2519604"/>
            <a:chOff x="1300343" y="3670503"/>
            <a:chExt cx="3106504" cy="2519604"/>
          </a:xfrm>
        </p:grpSpPr>
        <p:sp>
          <p:nvSpPr>
            <p:cNvPr id="54" name="Rounded Rectangle 53">
              <a:extLst>
                <a:ext uri="{FF2B5EF4-FFF2-40B4-BE49-F238E27FC236}">
                  <a16:creationId xmlns:a16="http://schemas.microsoft.com/office/drawing/2014/main" id="{3DA6EEA9-79B6-F048-B5BE-5FF0DA4E2E56}"/>
                </a:ext>
              </a:extLst>
            </p:cNvPr>
            <p:cNvSpPr/>
            <p:nvPr/>
          </p:nvSpPr>
          <p:spPr>
            <a:xfrm>
              <a:off x="1300343" y="3918938"/>
              <a:ext cx="2651760" cy="1737360"/>
            </a:xfrm>
            <a:prstGeom prst="roundRect">
              <a:avLst>
                <a:gd name="adj" fmla="val 9078"/>
              </a:avLst>
            </a:prstGeom>
            <a:solidFill>
              <a:srgbClr val="FFFFFF"/>
            </a:solidFill>
            <a:ln w="12700"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a:solidFill>
                  <a:schemeClr val="tx1"/>
                </a:solidFill>
              </a:endParaRPr>
            </a:p>
          </p:txBody>
        </p:sp>
        <p:sp>
          <p:nvSpPr>
            <p:cNvPr id="56" name="TextBox 9">
              <a:extLst>
                <a:ext uri="{FF2B5EF4-FFF2-40B4-BE49-F238E27FC236}">
                  <a16:creationId xmlns:a16="http://schemas.microsoft.com/office/drawing/2014/main" id="{85D54B81-875E-F441-A60C-596E0D6E1D39}"/>
                </a:ext>
              </a:extLst>
            </p:cNvPr>
            <p:cNvSpPr txBox="1">
              <a:spLocks noChangeArrowheads="1"/>
            </p:cNvSpPr>
            <p:nvPr/>
          </p:nvSpPr>
          <p:spPr bwMode="auto">
            <a:xfrm>
              <a:off x="1659452" y="5697664"/>
              <a:ext cx="1933542" cy="492443"/>
            </a:xfrm>
            <a:prstGeom prst="rect">
              <a:avLst/>
            </a:prstGeom>
            <a:noFill/>
            <a:ln w="9525">
              <a:noFill/>
              <a:miter lim="800000"/>
              <a:headEnd/>
              <a:tailEnd/>
            </a:ln>
          </p:spPr>
          <p:txBody>
            <a:bodyPr wrap="none">
              <a:spAutoFit/>
            </a:bodyPr>
            <a:lstStyle/>
            <a:p>
              <a:pPr algn="ctr"/>
              <a:r>
                <a:rPr lang="en-US" sz="1300" b="1" dirty="0">
                  <a:latin typeface="Arial" panose="020B0604020202020204" pitchFamily="34" charset="0"/>
                  <a:cs typeface="Arial" panose="020B0604020202020204" pitchFamily="34" charset="0"/>
                </a:rPr>
                <a:t>Computing statistical </a:t>
              </a:r>
              <a:br>
                <a:rPr lang="en-US" sz="1300" b="1" dirty="0">
                  <a:latin typeface="Arial" panose="020B0604020202020204" pitchFamily="34" charset="0"/>
                  <a:cs typeface="Arial" panose="020B0604020202020204" pitchFamily="34" charset="0"/>
                </a:rPr>
              </a:br>
              <a:r>
                <a:rPr lang="en-US" sz="1300" b="1" dirty="0">
                  <a:latin typeface="Arial" panose="020B0604020202020204" pitchFamily="34" charset="0"/>
                  <a:cs typeface="Arial" panose="020B0604020202020204" pitchFamily="34" charset="0"/>
                </a:rPr>
                <a:t>summaries</a:t>
              </a:r>
            </a:p>
          </p:txBody>
        </p:sp>
        <p:pic>
          <p:nvPicPr>
            <p:cNvPr id="55" name="Picture 54" title="Statistical graphs">
              <a:extLst>
                <a:ext uri="{FF2B5EF4-FFF2-40B4-BE49-F238E27FC236}">
                  <a16:creationId xmlns:a16="http://schemas.microsoft.com/office/drawing/2014/main" id="{648F070B-3C39-CC41-9A8B-C55E6A6FEDA0}"/>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1528943" y="4014977"/>
              <a:ext cx="2194560" cy="1545282"/>
            </a:xfrm>
            <a:prstGeom prst="rect">
              <a:avLst/>
            </a:prstGeom>
          </p:spPr>
        </p:pic>
        <p:pic>
          <p:nvPicPr>
            <p:cNvPr id="57" name="Picture 56" title="DARPA logo">
              <a:extLst>
                <a:ext uri="{FF2B5EF4-FFF2-40B4-BE49-F238E27FC236}">
                  <a16:creationId xmlns:a16="http://schemas.microsoft.com/office/drawing/2014/main" id="{7D4F5E00-541A-634A-BCDA-2F50D37A4FF3}"/>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431487" y="3670503"/>
              <a:ext cx="975360" cy="499872"/>
            </a:xfrm>
            <a:prstGeom prst="rect">
              <a:avLst/>
            </a:prstGeom>
          </p:spPr>
        </p:pic>
      </p:grpSp>
      <p:grpSp>
        <p:nvGrpSpPr>
          <p:cNvPr id="21" name="Group 20">
            <a:extLst>
              <a:ext uri="{FF2B5EF4-FFF2-40B4-BE49-F238E27FC236}">
                <a16:creationId xmlns:a16="http://schemas.microsoft.com/office/drawing/2014/main" id="{019C9C02-CB26-0242-8ACE-BB4DAA394DEF}"/>
              </a:ext>
            </a:extLst>
          </p:cNvPr>
          <p:cNvGrpSpPr/>
          <p:nvPr/>
        </p:nvGrpSpPr>
        <p:grpSpPr>
          <a:xfrm>
            <a:off x="4768532" y="3701766"/>
            <a:ext cx="2871129" cy="2488341"/>
            <a:chOff x="4768532" y="3701766"/>
            <a:chExt cx="2871129" cy="2488341"/>
          </a:xfrm>
        </p:grpSpPr>
        <p:sp>
          <p:nvSpPr>
            <p:cNvPr id="58" name="Rounded Rectangle 57">
              <a:extLst>
                <a:ext uri="{FF2B5EF4-FFF2-40B4-BE49-F238E27FC236}">
                  <a16:creationId xmlns:a16="http://schemas.microsoft.com/office/drawing/2014/main" id="{C952F403-9979-5D49-8013-491F965FCEBE}"/>
                </a:ext>
              </a:extLst>
            </p:cNvPr>
            <p:cNvSpPr/>
            <p:nvPr/>
          </p:nvSpPr>
          <p:spPr>
            <a:xfrm>
              <a:off x="4768532" y="3918938"/>
              <a:ext cx="2651760" cy="1737360"/>
            </a:xfrm>
            <a:prstGeom prst="roundRect">
              <a:avLst>
                <a:gd name="adj" fmla="val 9078"/>
              </a:avLst>
            </a:prstGeom>
            <a:solidFill>
              <a:srgbClr val="FFFFFF"/>
            </a:solidFill>
            <a:ln w="12700"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a:solidFill>
                  <a:schemeClr val="tx1"/>
                </a:solidFill>
              </a:endParaRPr>
            </a:p>
          </p:txBody>
        </p:sp>
        <p:sp>
          <p:nvSpPr>
            <p:cNvPr id="59" name="TextBox 11">
              <a:extLst>
                <a:ext uri="{FF2B5EF4-FFF2-40B4-BE49-F238E27FC236}">
                  <a16:creationId xmlns:a16="http://schemas.microsoft.com/office/drawing/2014/main" id="{B278B0DE-9390-224D-8966-51AFB4256B71}"/>
                </a:ext>
              </a:extLst>
            </p:cNvPr>
            <p:cNvSpPr txBox="1">
              <a:spLocks noChangeArrowheads="1"/>
            </p:cNvSpPr>
            <p:nvPr/>
          </p:nvSpPr>
          <p:spPr bwMode="auto">
            <a:xfrm>
              <a:off x="4821134" y="5697664"/>
              <a:ext cx="2546556" cy="492443"/>
            </a:xfrm>
            <a:prstGeom prst="rect">
              <a:avLst/>
            </a:prstGeom>
            <a:noFill/>
            <a:ln w="9525">
              <a:noFill/>
              <a:miter lim="800000"/>
              <a:headEnd/>
              <a:tailEnd/>
            </a:ln>
          </p:spPr>
          <p:txBody>
            <a:bodyPr wrap="square">
              <a:spAutoFit/>
            </a:bodyPr>
            <a:lstStyle/>
            <a:p>
              <a:pPr algn="ctr"/>
              <a:r>
                <a:rPr lang="en-US" sz="1300" b="1" dirty="0">
                  <a:latin typeface="Arial" panose="020B0604020202020204" pitchFamily="34" charset="0"/>
                  <a:cs typeface="Arial" panose="020B0604020202020204" pitchFamily="34" charset="0"/>
                </a:rPr>
                <a:t>Training neural networks</a:t>
              </a:r>
              <a:br>
                <a:rPr lang="en-US" sz="1300" b="1" dirty="0">
                  <a:latin typeface="Arial" panose="020B0604020202020204" pitchFamily="34" charset="0"/>
                  <a:cs typeface="Arial" panose="020B0604020202020204" pitchFamily="34" charset="0"/>
                </a:rPr>
              </a:br>
              <a:r>
                <a:rPr lang="en-US" sz="1300" b="1" dirty="0">
                  <a:latin typeface="Arial" panose="020B0604020202020204" pitchFamily="34" charset="0"/>
                  <a:cs typeface="Arial" panose="020B0604020202020204" pitchFamily="34" charset="0"/>
                </a:rPr>
                <a:t>for genomic computation</a:t>
              </a:r>
            </a:p>
          </p:txBody>
        </p:sp>
        <p:pic>
          <p:nvPicPr>
            <p:cNvPr id="60" name="Picture 59" title="Neural networks">
              <a:extLst>
                <a:ext uri="{FF2B5EF4-FFF2-40B4-BE49-F238E27FC236}">
                  <a16:creationId xmlns:a16="http://schemas.microsoft.com/office/drawing/2014/main" id="{099A0375-1743-D241-80BA-B8736368E87C}"/>
                </a:ext>
              </a:extLst>
            </p:cNvPr>
            <p:cNvPicPr>
              <a:picLocks noChangeAspect="1"/>
            </p:cNvPicPr>
            <p:nvPr/>
          </p:nvPicPr>
          <p:blipFill rotWithShape="1">
            <a:blip r:embed="rId9" cstate="print">
              <a:extLst>
                <a:ext uri="{28A0092B-C50C-407E-A947-70E740481C1C}">
                  <a14:useLocalDpi xmlns:a14="http://schemas.microsoft.com/office/drawing/2010/main"/>
                </a:ext>
              </a:extLst>
            </a:blip>
            <a:srcRect/>
            <a:stretch/>
          </p:blipFill>
          <p:spPr>
            <a:xfrm>
              <a:off x="4854039" y="4071452"/>
              <a:ext cx="2488143" cy="1426961"/>
            </a:xfrm>
            <a:prstGeom prst="rect">
              <a:avLst/>
            </a:prstGeom>
          </p:spPr>
        </p:pic>
        <p:pic>
          <p:nvPicPr>
            <p:cNvPr id="61" name="Picture 60" title="MIT Lincoln Laboratory logo">
              <a:extLst>
                <a:ext uri="{FF2B5EF4-FFF2-40B4-BE49-F238E27FC236}">
                  <a16:creationId xmlns:a16="http://schemas.microsoft.com/office/drawing/2014/main" id="{D43E9B2E-AFDE-2E40-A355-AAAB03A73A7D}"/>
                </a:ext>
              </a:extLst>
            </p:cNvPr>
            <p:cNvPicPr>
              <a:picLocks noChangeAspect="1"/>
            </p:cNvPicPr>
            <p:nvPr/>
          </p:nvPicPr>
          <p:blipFill>
            <a:blip r:embed="rId10">
              <a:extLst>
                <a:ext uri="{28A0092B-C50C-407E-A947-70E740481C1C}">
                  <a14:useLocalDpi xmlns:a14="http://schemas.microsoft.com/office/drawing/2010/main"/>
                </a:ext>
              </a:extLst>
            </a:blip>
            <a:stretch>
              <a:fillRect/>
            </a:stretch>
          </p:blipFill>
          <p:spPr>
            <a:xfrm>
              <a:off x="6977760" y="3701766"/>
              <a:ext cx="661901" cy="640080"/>
            </a:xfrm>
            <a:prstGeom prst="rect">
              <a:avLst/>
            </a:prstGeom>
          </p:spPr>
        </p:pic>
      </p:grpSp>
      <p:grpSp>
        <p:nvGrpSpPr>
          <p:cNvPr id="23" name="Group 22">
            <a:extLst>
              <a:ext uri="{FF2B5EF4-FFF2-40B4-BE49-F238E27FC236}">
                <a16:creationId xmlns:a16="http://schemas.microsoft.com/office/drawing/2014/main" id="{46183DD2-E46B-564A-BC49-6B0312B5A66F}"/>
              </a:ext>
            </a:extLst>
          </p:cNvPr>
          <p:cNvGrpSpPr/>
          <p:nvPr/>
        </p:nvGrpSpPr>
        <p:grpSpPr>
          <a:xfrm>
            <a:off x="8256772" y="3640109"/>
            <a:ext cx="2957106" cy="2349943"/>
            <a:chOff x="8256772" y="3640109"/>
            <a:chExt cx="2957106" cy="2349943"/>
          </a:xfrm>
        </p:grpSpPr>
        <p:sp>
          <p:nvSpPr>
            <p:cNvPr id="62" name="Rounded Rectangle 61">
              <a:extLst>
                <a:ext uri="{FF2B5EF4-FFF2-40B4-BE49-F238E27FC236}">
                  <a16:creationId xmlns:a16="http://schemas.microsoft.com/office/drawing/2014/main" id="{1847DA3F-7155-AB44-BC89-FCEF2DE1FEF3}"/>
                </a:ext>
              </a:extLst>
            </p:cNvPr>
            <p:cNvSpPr/>
            <p:nvPr/>
          </p:nvSpPr>
          <p:spPr>
            <a:xfrm>
              <a:off x="8256772" y="3918938"/>
              <a:ext cx="2651760" cy="1737360"/>
            </a:xfrm>
            <a:prstGeom prst="roundRect">
              <a:avLst>
                <a:gd name="adj" fmla="val 9078"/>
              </a:avLst>
            </a:prstGeom>
            <a:solidFill>
              <a:srgbClr val="FFFFFF"/>
            </a:solidFill>
            <a:ln w="12700"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a:solidFill>
                  <a:schemeClr val="tx1"/>
                </a:solidFill>
              </a:endParaRPr>
            </a:p>
          </p:txBody>
        </p:sp>
        <p:sp>
          <p:nvSpPr>
            <p:cNvPr id="63" name="Rectangle 62">
              <a:extLst>
                <a:ext uri="{FF2B5EF4-FFF2-40B4-BE49-F238E27FC236}">
                  <a16:creationId xmlns:a16="http://schemas.microsoft.com/office/drawing/2014/main" id="{C480910F-74EB-8040-8F35-1C18650DEDED}"/>
                </a:ext>
              </a:extLst>
            </p:cNvPr>
            <p:cNvSpPr/>
            <p:nvPr/>
          </p:nvSpPr>
          <p:spPr>
            <a:xfrm>
              <a:off x="8316544" y="5697664"/>
              <a:ext cx="2532217" cy="292388"/>
            </a:xfrm>
            <a:prstGeom prst="rect">
              <a:avLst/>
            </a:prstGeom>
          </p:spPr>
          <p:txBody>
            <a:bodyPr wrap="square">
              <a:spAutoFit/>
            </a:bodyPr>
            <a:lstStyle/>
            <a:p>
              <a:pPr algn="ctr" eaLnBrk="0" hangingPunct="0"/>
              <a:r>
                <a:rPr lang="en-US" sz="1300" b="1" dirty="0">
                  <a:latin typeface="Arial" panose="020B0604020202020204" pitchFamily="34" charset="0"/>
                  <a:cs typeface="Arial" panose="020B0604020202020204" pitchFamily="34" charset="0"/>
                </a:rPr>
                <a:t>Merging personnel datasets</a:t>
              </a:r>
            </a:p>
          </p:txBody>
        </p:sp>
        <p:pic>
          <p:nvPicPr>
            <p:cNvPr id="64" name="Picture 63" title="Databases">
              <a:extLst>
                <a:ext uri="{FF2B5EF4-FFF2-40B4-BE49-F238E27FC236}">
                  <a16:creationId xmlns:a16="http://schemas.microsoft.com/office/drawing/2014/main" id="{ED22FD3B-E758-904B-861F-99F33F53C349}"/>
                </a:ext>
              </a:extLst>
            </p:cNvPr>
            <p:cNvPicPr>
              <a:picLocks noChangeAspect="1"/>
            </p:cNvPicPr>
            <p:nvPr/>
          </p:nvPicPr>
          <p:blipFill>
            <a:blip r:embed="rId11">
              <a:extLst>
                <a:ext uri="{28A0092B-C50C-407E-A947-70E740481C1C}">
                  <a14:useLocalDpi xmlns:a14="http://schemas.microsoft.com/office/drawing/2010/main"/>
                </a:ext>
              </a:extLst>
            </a:blip>
            <a:stretch>
              <a:fillRect/>
            </a:stretch>
          </p:blipFill>
          <p:spPr>
            <a:xfrm>
              <a:off x="8832558" y="4037524"/>
              <a:ext cx="1500188" cy="1500188"/>
            </a:xfrm>
            <a:prstGeom prst="rect">
              <a:avLst/>
            </a:prstGeom>
          </p:spPr>
        </p:pic>
        <p:pic>
          <p:nvPicPr>
            <p:cNvPr id="65" name="Picture 64" title="USAF Air Mobility Command logo">
              <a:extLst>
                <a:ext uri="{FF2B5EF4-FFF2-40B4-BE49-F238E27FC236}">
                  <a16:creationId xmlns:a16="http://schemas.microsoft.com/office/drawing/2014/main" id="{0C6CE8A9-7693-D246-A30F-7DA9D7FD62A1}"/>
                </a:ext>
              </a:extLst>
            </p:cNvPr>
            <p:cNvPicPr>
              <a:picLocks noChangeAspect="1"/>
            </p:cNvPicPr>
            <p:nvPr/>
          </p:nvPicPr>
          <p:blipFill>
            <a:blip r:embed="rId12" cstate="print">
              <a:extLst>
                <a:ext uri="{28A0092B-C50C-407E-A947-70E740481C1C}">
                  <a14:useLocalDpi xmlns:a14="http://schemas.microsoft.com/office/drawing/2010/main"/>
                </a:ext>
              </a:extLst>
            </a:blip>
            <a:stretch>
              <a:fillRect/>
            </a:stretch>
          </p:blipFill>
          <p:spPr>
            <a:xfrm>
              <a:off x="10377202" y="3640109"/>
              <a:ext cx="836676" cy="822960"/>
            </a:xfrm>
            <a:prstGeom prst="rect">
              <a:avLst/>
            </a:prstGeom>
          </p:spPr>
        </p:pic>
      </p:grpSp>
    </p:spTree>
    <p:extLst>
      <p:ext uri="{BB962C8B-B14F-4D97-AF65-F5344CB8AC3E}">
        <p14:creationId xmlns:p14="http://schemas.microsoft.com/office/powerpoint/2010/main" val="30017977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8DDCA-DFDB-1945-8573-D7475091BB7E}"/>
              </a:ext>
            </a:extLst>
          </p:cNvPr>
          <p:cNvSpPr>
            <a:spLocks noGrp="1"/>
          </p:cNvSpPr>
          <p:nvPr>
            <p:ph type="title"/>
          </p:nvPr>
        </p:nvSpPr>
        <p:spPr>
          <a:xfrm>
            <a:off x="1253710" y="101601"/>
            <a:ext cx="9681406" cy="816989"/>
          </a:xfrm>
        </p:spPr>
        <p:txBody>
          <a:bodyPr/>
          <a:lstStyle/>
          <a:p>
            <a:r>
              <a:rPr lang="en-US" dirty="0"/>
              <a:t>Publications and Presentations</a:t>
            </a:r>
          </a:p>
        </p:txBody>
      </p:sp>
      <p:grpSp>
        <p:nvGrpSpPr>
          <p:cNvPr id="21" name="Group 20">
            <a:extLst>
              <a:ext uri="{FF2B5EF4-FFF2-40B4-BE49-F238E27FC236}">
                <a16:creationId xmlns:a16="http://schemas.microsoft.com/office/drawing/2014/main" id="{8598FFBF-4B1C-F842-AAAB-4E53080E1511}"/>
              </a:ext>
            </a:extLst>
          </p:cNvPr>
          <p:cNvGrpSpPr/>
          <p:nvPr/>
        </p:nvGrpSpPr>
        <p:grpSpPr>
          <a:xfrm>
            <a:off x="918840" y="1530796"/>
            <a:ext cx="2058425" cy="3214460"/>
            <a:chOff x="918840" y="1530796"/>
            <a:chExt cx="2058425" cy="3214460"/>
          </a:xfrm>
        </p:grpSpPr>
        <p:pic>
          <p:nvPicPr>
            <p:cNvPr id="27" name="Picture 26" title="Cover of IEEE SecDev paper">
              <a:extLst>
                <a:ext uri="{FF2B5EF4-FFF2-40B4-BE49-F238E27FC236}">
                  <a16:creationId xmlns:a16="http://schemas.microsoft.com/office/drawing/2014/main" id="{661E9875-54D7-5748-91CD-8F2B15F2CD8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568" t="-752" r="535" b="1174"/>
            <a:stretch/>
          </p:blipFill>
          <p:spPr>
            <a:xfrm>
              <a:off x="918840" y="2093496"/>
              <a:ext cx="2058425" cy="2651760"/>
            </a:xfrm>
            <a:prstGeom prst="rect">
              <a:avLst/>
            </a:prstGeom>
            <a:solidFill>
              <a:schemeClr val="bg1"/>
            </a:solidFill>
          </p:spPr>
          <p:style>
            <a:lnRef idx="1">
              <a:schemeClr val="dk1"/>
            </a:lnRef>
            <a:fillRef idx="2">
              <a:schemeClr val="dk1"/>
            </a:fillRef>
            <a:effectRef idx="1">
              <a:schemeClr val="dk1"/>
            </a:effectRef>
            <a:fontRef idx="minor">
              <a:schemeClr val="dk1"/>
            </a:fontRef>
          </p:style>
        </p:pic>
        <p:sp>
          <p:nvSpPr>
            <p:cNvPr id="28" name="TextBox 27">
              <a:extLst>
                <a:ext uri="{FF2B5EF4-FFF2-40B4-BE49-F238E27FC236}">
                  <a16:creationId xmlns:a16="http://schemas.microsoft.com/office/drawing/2014/main" id="{5D4F9565-B17E-A442-9F1E-EB10C0DBBBF2}"/>
                </a:ext>
              </a:extLst>
            </p:cNvPr>
            <p:cNvSpPr txBox="1"/>
            <p:nvPr/>
          </p:nvSpPr>
          <p:spPr>
            <a:xfrm>
              <a:off x="1060799" y="1530796"/>
              <a:ext cx="1774506" cy="523220"/>
            </a:xfrm>
            <a:prstGeom prst="rect">
              <a:avLst/>
            </a:prstGeom>
            <a:noFill/>
          </p:spPr>
          <p:txBody>
            <a:bodyPr wrap="square" rtlCol="0" anchor="t">
              <a:spAutoFit/>
            </a:bodyPr>
            <a:lstStyle/>
            <a:p>
              <a:pPr algn="ctr"/>
              <a:r>
                <a:rPr lang="en-US" sz="1400" b="1" dirty="0">
                  <a:solidFill>
                    <a:schemeClr val="accent1">
                      <a:lumMod val="50000"/>
                    </a:schemeClr>
                  </a:solidFill>
                </a:rPr>
                <a:t/>
              </a:r>
              <a:br>
                <a:rPr lang="en-US" sz="1400" b="1" dirty="0">
                  <a:solidFill>
                    <a:schemeClr val="accent1">
                      <a:lumMod val="50000"/>
                    </a:schemeClr>
                  </a:solidFill>
                </a:rPr>
              </a:br>
              <a:r>
                <a:rPr lang="en-US" sz="1400" b="1" dirty="0">
                  <a:solidFill>
                    <a:schemeClr val="accent1">
                      <a:lumMod val="50000"/>
                    </a:schemeClr>
                  </a:solidFill>
                </a:rPr>
                <a:t>IEEE </a:t>
              </a:r>
              <a:r>
                <a:rPr lang="en-US" sz="1400" b="1" dirty="0" err="1">
                  <a:solidFill>
                    <a:schemeClr val="accent1">
                      <a:lumMod val="50000"/>
                    </a:schemeClr>
                  </a:solidFill>
                </a:rPr>
                <a:t>SecDev</a:t>
              </a:r>
              <a:endParaRPr lang="en-US" sz="1400" b="1" dirty="0">
                <a:solidFill>
                  <a:schemeClr val="accent1">
                    <a:lumMod val="50000"/>
                  </a:schemeClr>
                </a:solidFill>
              </a:endParaRPr>
            </a:p>
          </p:txBody>
        </p:sp>
      </p:grpSp>
      <p:grpSp>
        <p:nvGrpSpPr>
          <p:cNvPr id="3" name="Group 2"/>
          <p:cNvGrpSpPr/>
          <p:nvPr/>
        </p:nvGrpSpPr>
        <p:grpSpPr>
          <a:xfrm>
            <a:off x="3692171" y="1026960"/>
            <a:ext cx="2061138" cy="2988222"/>
            <a:chOff x="3692171" y="1026960"/>
            <a:chExt cx="2061138" cy="2988222"/>
          </a:xfrm>
        </p:grpSpPr>
        <p:pic>
          <p:nvPicPr>
            <p:cNvPr id="34" name="Picture 33" title="Cover of IEEE HPEC paper">
              <a:extLst>
                <a:ext uri="{FF2B5EF4-FFF2-40B4-BE49-F238E27FC236}">
                  <a16:creationId xmlns:a16="http://schemas.microsoft.com/office/drawing/2014/main" id="{CFE61C8E-B753-774F-A1EB-CDF7DB1DDB54}"/>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l="-656" t="333" r="-49" b="-448"/>
            <a:stretch/>
          </p:blipFill>
          <p:spPr>
            <a:xfrm>
              <a:off x="3692171" y="1363422"/>
              <a:ext cx="2061138" cy="2651760"/>
            </a:xfrm>
            <a:prstGeom prst="rect">
              <a:avLst/>
            </a:prstGeom>
            <a:solidFill>
              <a:schemeClr val="bg1"/>
            </a:solidFill>
          </p:spPr>
          <p:style>
            <a:lnRef idx="1">
              <a:schemeClr val="dk1"/>
            </a:lnRef>
            <a:fillRef idx="2">
              <a:schemeClr val="dk1"/>
            </a:fillRef>
            <a:effectRef idx="1">
              <a:schemeClr val="dk1"/>
            </a:effectRef>
            <a:fontRef idx="minor">
              <a:schemeClr val="dk1"/>
            </a:fontRef>
          </p:style>
        </p:pic>
        <p:sp>
          <p:nvSpPr>
            <p:cNvPr id="31" name="TextBox 30">
              <a:extLst>
                <a:ext uri="{FF2B5EF4-FFF2-40B4-BE49-F238E27FC236}">
                  <a16:creationId xmlns:a16="http://schemas.microsoft.com/office/drawing/2014/main" id="{F500C4E2-9B0E-9544-98F2-951C33767DEA}"/>
                </a:ext>
              </a:extLst>
            </p:cNvPr>
            <p:cNvSpPr txBox="1"/>
            <p:nvPr/>
          </p:nvSpPr>
          <p:spPr>
            <a:xfrm>
              <a:off x="3824807" y="1026960"/>
              <a:ext cx="1776842" cy="307777"/>
            </a:xfrm>
            <a:prstGeom prst="rect">
              <a:avLst/>
            </a:prstGeom>
            <a:noFill/>
          </p:spPr>
          <p:txBody>
            <a:bodyPr wrap="square" rtlCol="0" anchor="t">
              <a:spAutoFit/>
            </a:bodyPr>
            <a:lstStyle/>
            <a:p>
              <a:pPr algn="ctr"/>
              <a:r>
                <a:rPr lang="en-US" sz="1400" b="1" dirty="0">
                  <a:solidFill>
                    <a:schemeClr val="accent1">
                      <a:lumMod val="50000"/>
                    </a:schemeClr>
                  </a:solidFill>
                </a:rPr>
                <a:t>IEEE HPEC</a:t>
              </a:r>
            </a:p>
          </p:txBody>
        </p:sp>
      </p:grpSp>
      <p:grpSp>
        <p:nvGrpSpPr>
          <p:cNvPr id="4" name="Group 3"/>
          <p:cNvGrpSpPr/>
          <p:nvPr/>
        </p:nvGrpSpPr>
        <p:grpSpPr>
          <a:xfrm>
            <a:off x="6160660" y="1026960"/>
            <a:ext cx="2715768" cy="2988222"/>
            <a:chOff x="6160660" y="1026960"/>
            <a:chExt cx="2715768" cy="2988222"/>
          </a:xfrm>
        </p:grpSpPr>
        <p:pic>
          <p:nvPicPr>
            <p:cNvPr id="33" name="Picture 32" title="Cover of IEEE Computer Magazine article">
              <a:extLst>
                <a:ext uri="{FF2B5EF4-FFF2-40B4-BE49-F238E27FC236}">
                  <a16:creationId xmlns:a16="http://schemas.microsoft.com/office/drawing/2014/main" id="{87D9F38F-F4B5-424B-A90F-35643CC4926D}"/>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l="5605" t="3905" r="3935" b="3717"/>
            <a:stretch/>
          </p:blipFill>
          <p:spPr>
            <a:xfrm>
              <a:off x="6544433" y="1363422"/>
              <a:ext cx="1952222" cy="2651760"/>
            </a:xfrm>
            <a:prstGeom prst="rect">
              <a:avLst/>
            </a:prstGeom>
            <a:solidFill>
              <a:schemeClr val="bg1"/>
            </a:solidFill>
          </p:spPr>
          <p:style>
            <a:lnRef idx="1">
              <a:schemeClr val="dk1"/>
            </a:lnRef>
            <a:fillRef idx="2">
              <a:schemeClr val="dk1"/>
            </a:fillRef>
            <a:effectRef idx="1">
              <a:schemeClr val="dk1"/>
            </a:effectRef>
            <a:fontRef idx="minor">
              <a:schemeClr val="dk1"/>
            </a:fontRef>
          </p:style>
        </p:pic>
        <p:sp>
          <p:nvSpPr>
            <p:cNvPr id="32" name="TextBox 31">
              <a:extLst>
                <a:ext uri="{FF2B5EF4-FFF2-40B4-BE49-F238E27FC236}">
                  <a16:creationId xmlns:a16="http://schemas.microsoft.com/office/drawing/2014/main" id="{8F28B1AA-2253-764F-A9C1-4296448B0008}"/>
                </a:ext>
              </a:extLst>
            </p:cNvPr>
            <p:cNvSpPr txBox="1"/>
            <p:nvPr/>
          </p:nvSpPr>
          <p:spPr>
            <a:xfrm>
              <a:off x="6160660" y="1026960"/>
              <a:ext cx="2715768" cy="307777"/>
            </a:xfrm>
            <a:prstGeom prst="rect">
              <a:avLst/>
            </a:prstGeom>
            <a:noFill/>
          </p:spPr>
          <p:txBody>
            <a:bodyPr wrap="square" rtlCol="0" anchor="t">
              <a:spAutoFit/>
            </a:bodyPr>
            <a:lstStyle/>
            <a:p>
              <a:pPr algn="ctr"/>
              <a:r>
                <a:rPr lang="en-US" sz="1400" b="1" dirty="0">
                  <a:solidFill>
                    <a:schemeClr val="accent1">
                      <a:lumMod val="50000"/>
                    </a:schemeClr>
                  </a:solidFill>
                </a:rPr>
                <a:t>IEEE Computer Magazine</a:t>
              </a:r>
            </a:p>
          </p:txBody>
        </p:sp>
      </p:grpSp>
      <p:grpSp>
        <p:nvGrpSpPr>
          <p:cNvPr id="35" name="Group 34">
            <a:extLst>
              <a:ext uri="{FF2B5EF4-FFF2-40B4-BE49-F238E27FC236}">
                <a16:creationId xmlns:a16="http://schemas.microsoft.com/office/drawing/2014/main" id="{B6570AAC-6291-B242-B206-06FAAE43D543}"/>
              </a:ext>
            </a:extLst>
          </p:cNvPr>
          <p:cNvGrpSpPr/>
          <p:nvPr/>
        </p:nvGrpSpPr>
        <p:grpSpPr>
          <a:xfrm>
            <a:off x="8753815" y="1530796"/>
            <a:ext cx="3027864" cy="3214460"/>
            <a:chOff x="8753815" y="1530796"/>
            <a:chExt cx="3027864" cy="3214460"/>
          </a:xfrm>
        </p:grpSpPr>
        <p:pic>
          <p:nvPicPr>
            <p:cNvPr id="37" name="Picture 36" title="Cover of Big Data Book Chapter">
              <a:extLst>
                <a:ext uri="{FF2B5EF4-FFF2-40B4-BE49-F238E27FC236}">
                  <a16:creationId xmlns:a16="http://schemas.microsoft.com/office/drawing/2014/main" id="{55658F27-D067-B942-84E4-D13F60AFF3DD}"/>
                </a:ext>
              </a:extLst>
            </p:cNvPr>
            <p:cNvPicPr>
              <a:picLocks/>
            </p:cNvPicPr>
            <p:nvPr/>
          </p:nvPicPr>
          <p:blipFill>
            <a:blip r:embed="rId6">
              <a:extLst>
                <a:ext uri="{28A0092B-C50C-407E-A947-70E740481C1C}">
                  <a14:useLocalDpi xmlns:a14="http://schemas.microsoft.com/office/drawing/2010/main"/>
                </a:ext>
              </a:extLst>
            </a:blip>
            <a:stretch>
              <a:fillRect/>
            </a:stretch>
          </p:blipFill>
          <p:spPr>
            <a:xfrm>
              <a:off x="9330487" y="2093496"/>
              <a:ext cx="1874520" cy="2651760"/>
            </a:xfrm>
            <a:prstGeom prst="rect">
              <a:avLst/>
            </a:prstGeom>
            <a:solidFill>
              <a:schemeClr val="bg1"/>
            </a:solidFill>
            <a:ln>
              <a:solidFill>
                <a:schemeClr val="dk1">
                  <a:shade val="95000"/>
                  <a:satMod val="105000"/>
                </a:schemeClr>
              </a:solidFill>
            </a:ln>
            <a:effectLst>
              <a:outerShdw blurRad="50800" dist="38100" dir="2700000" algn="tl" rotWithShape="0">
                <a:prstClr val="black">
                  <a:alpha val="40000"/>
                </a:prstClr>
              </a:outerShdw>
            </a:effectLst>
          </p:spPr>
        </p:pic>
        <p:sp>
          <p:nvSpPr>
            <p:cNvPr id="36" name="TextBox 35" descr="Cover of Cryptography for Big Data Security&#10;">
              <a:extLst>
                <a:ext uri="{FF2B5EF4-FFF2-40B4-BE49-F238E27FC236}">
                  <a16:creationId xmlns:a16="http://schemas.microsoft.com/office/drawing/2014/main" id="{8FAD990F-BC56-4D48-8F15-B3741CCE963E}"/>
                </a:ext>
              </a:extLst>
            </p:cNvPr>
            <p:cNvSpPr txBox="1"/>
            <p:nvPr/>
          </p:nvSpPr>
          <p:spPr>
            <a:xfrm>
              <a:off x="8753815" y="1530796"/>
              <a:ext cx="3027864" cy="523220"/>
            </a:xfrm>
            <a:prstGeom prst="rect">
              <a:avLst/>
            </a:prstGeom>
            <a:noFill/>
          </p:spPr>
          <p:txBody>
            <a:bodyPr wrap="square" rtlCol="0" anchor="t">
              <a:spAutoFit/>
            </a:bodyPr>
            <a:lstStyle/>
            <a:p>
              <a:pPr algn="ctr"/>
              <a:r>
                <a:rPr lang="en-US" sz="1400" b="1" dirty="0">
                  <a:solidFill>
                    <a:schemeClr val="accent1">
                      <a:lumMod val="50000"/>
                    </a:schemeClr>
                  </a:solidFill>
                </a:rPr>
                <a:t>Book Chapter: Cryptography </a:t>
              </a:r>
              <a:br>
                <a:rPr lang="en-US" sz="1400" b="1" dirty="0">
                  <a:solidFill>
                    <a:schemeClr val="accent1">
                      <a:lumMod val="50000"/>
                    </a:schemeClr>
                  </a:solidFill>
                </a:rPr>
              </a:br>
              <a:r>
                <a:rPr lang="en-US" sz="1400" b="1" dirty="0">
                  <a:solidFill>
                    <a:schemeClr val="accent1">
                      <a:lumMod val="50000"/>
                    </a:schemeClr>
                  </a:solidFill>
                </a:rPr>
                <a:t>for Big Data Security</a:t>
              </a:r>
            </a:p>
          </p:txBody>
        </p:sp>
      </p:grpSp>
      <p:grpSp>
        <p:nvGrpSpPr>
          <p:cNvPr id="38" name="Group 37">
            <a:extLst>
              <a:ext uri="{FF2B5EF4-FFF2-40B4-BE49-F238E27FC236}">
                <a16:creationId xmlns:a16="http://schemas.microsoft.com/office/drawing/2014/main" id="{6EC6D6D6-86E7-1644-8BDA-30F16345F727}"/>
              </a:ext>
            </a:extLst>
          </p:cNvPr>
          <p:cNvGrpSpPr/>
          <p:nvPr/>
        </p:nvGrpSpPr>
        <p:grpSpPr>
          <a:xfrm>
            <a:off x="4020505" y="4137126"/>
            <a:ext cx="3830347" cy="2097435"/>
            <a:chOff x="4020505" y="4137126"/>
            <a:chExt cx="3830347" cy="2097435"/>
          </a:xfrm>
        </p:grpSpPr>
        <p:pic>
          <p:nvPicPr>
            <p:cNvPr id="39" name="Picture 38" title="Participants at DHS S&amp;T Cybersecurity Showcase">
              <a:extLst>
                <a:ext uri="{FF2B5EF4-FFF2-40B4-BE49-F238E27FC236}">
                  <a16:creationId xmlns:a16="http://schemas.microsoft.com/office/drawing/2014/main" id="{B089847C-86D4-9340-92EF-B81B7B1A18CF}"/>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a:xfrm>
              <a:off x="4494213" y="4459818"/>
              <a:ext cx="3200400" cy="1774743"/>
            </a:xfrm>
            <a:prstGeom prst="rect">
              <a:avLst/>
            </a:prstGeom>
          </p:spPr>
          <p:style>
            <a:lnRef idx="1">
              <a:schemeClr val="dk1"/>
            </a:lnRef>
            <a:fillRef idx="2">
              <a:schemeClr val="dk1"/>
            </a:fillRef>
            <a:effectRef idx="1">
              <a:schemeClr val="dk1"/>
            </a:effectRef>
            <a:fontRef idx="minor">
              <a:schemeClr val="dk1"/>
            </a:fontRef>
          </p:style>
        </p:pic>
        <p:pic>
          <p:nvPicPr>
            <p:cNvPr id="40" name="Picture 39" descr="DHS Logo">
              <a:extLst>
                <a:ext uri="{FF2B5EF4-FFF2-40B4-BE49-F238E27FC236}">
                  <a16:creationId xmlns:a16="http://schemas.microsoft.com/office/drawing/2014/main" id="{EC081E3D-593C-7F4F-8C5E-2F4AC8391671}"/>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4020505" y="4510422"/>
              <a:ext cx="917266" cy="914400"/>
            </a:xfrm>
            <a:prstGeom prst="rect">
              <a:avLst/>
            </a:prstGeom>
            <a:effectLst>
              <a:outerShdw blurRad="50800" dist="38100" dir="2700000" algn="tl" rotWithShape="0">
                <a:prstClr val="black">
                  <a:alpha val="40000"/>
                </a:prstClr>
              </a:outerShdw>
            </a:effectLst>
          </p:spPr>
        </p:pic>
        <p:sp>
          <p:nvSpPr>
            <p:cNvPr id="41" name="TextBox 40">
              <a:extLst>
                <a:ext uri="{FF2B5EF4-FFF2-40B4-BE49-F238E27FC236}">
                  <a16:creationId xmlns:a16="http://schemas.microsoft.com/office/drawing/2014/main" id="{3F55E448-CF86-C34E-92EC-5CF2BF7CB917}"/>
                </a:ext>
              </a:extLst>
            </p:cNvPr>
            <p:cNvSpPr txBox="1"/>
            <p:nvPr/>
          </p:nvSpPr>
          <p:spPr>
            <a:xfrm>
              <a:off x="4337974" y="4137126"/>
              <a:ext cx="3512878" cy="307777"/>
            </a:xfrm>
            <a:prstGeom prst="rect">
              <a:avLst/>
            </a:prstGeom>
            <a:noFill/>
          </p:spPr>
          <p:txBody>
            <a:bodyPr wrap="square" rtlCol="0" anchor="t">
              <a:spAutoFit/>
            </a:bodyPr>
            <a:lstStyle/>
            <a:p>
              <a:pPr algn="ctr"/>
              <a:r>
                <a:rPr lang="en-US" sz="1400" b="1" dirty="0">
                  <a:solidFill>
                    <a:schemeClr val="accent1">
                      <a:lumMod val="50000"/>
                    </a:schemeClr>
                  </a:solidFill>
                </a:rPr>
                <a:t>DHS S&amp;T Cybersecurity Showcase</a:t>
              </a:r>
            </a:p>
          </p:txBody>
        </p:sp>
      </p:grpSp>
    </p:spTree>
    <p:extLst>
      <p:ext uri="{BB962C8B-B14F-4D97-AF65-F5344CB8AC3E}">
        <p14:creationId xmlns:p14="http://schemas.microsoft.com/office/powerpoint/2010/main" val="38100156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Privacy-Preserving Collaboration for National Security</a:t>
            </a:r>
          </a:p>
        </p:txBody>
      </p:sp>
      <p:pic>
        <p:nvPicPr>
          <p:cNvPr id="51" name="Picture 50" title="A bombed humanitarian site"/>
          <p:cNvPicPr>
            <a:picLocks noChangeAspect="1"/>
          </p:cNvPicPr>
          <p:nvPr/>
        </p:nvPicPr>
        <p:blipFill rotWithShape="1">
          <a:blip r:embed="rId3" cstate="print">
            <a:extLst>
              <a:ext uri="{BEBA8EAE-BF5A-486C-A8C5-ECC9F3942E4B}">
                <a14:imgProps xmlns:a14="http://schemas.microsoft.com/office/drawing/2010/main">
                  <a14:imgLayer r:embed="rId4">
                    <a14:imgEffect>
                      <a14:colorTemperature colorTemp="8800"/>
                    </a14:imgEffect>
                    <a14:imgEffect>
                      <a14:brightnessContrast bright="20000"/>
                    </a14:imgEffect>
                  </a14:imgLayer>
                </a14:imgProps>
              </a:ext>
              <a:ext uri="{28A0092B-C50C-407E-A947-70E740481C1C}">
                <a14:useLocalDpi xmlns:a14="http://schemas.microsoft.com/office/drawing/2010/main"/>
              </a:ext>
            </a:extLst>
          </a:blip>
          <a:srcRect/>
          <a:stretch/>
        </p:blipFill>
        <p:spPr>
          <a:xfrm>
            <a:off x="345737" y="1520216"/>
            <a:ext cx="3474720" cy="2376878"/>
          </a:xfrm>
          <a:prstGeom prst="rect">
            <a:avLst/>
          </a:prstGeom>
          <a:ln w="3175">
            <a:solidFill>
              <a:schemeClr val="tx1"/>
            </a:solidFill>
          </a:ln>
          <a:effectLst/>
        </p:spPr>
      </p:pic>
      <p:sp>
        <p:nvSpPr>
          <p:cNvPr id="64" name="TextBox 63"/>
          <p:cNvSpPr txBox="1"/>
          <p:nvPr/>
        </p:nvSpPr>
        <p:spPr>
          <a:xfrm>
            <a:off x="487761" y="3954865"/>
            <a:ext cx="3190672" cy="646331"/>
          </a:xfrm>
          <a:prstGeom prst="rect">
            <a:avLst/>
          </a:prstGeom>
          <a:noFill/>
        </p:spPr>
        <p:txBody>
          <a:bodyPr wrap="square" rtlCol="0">
            <a:spAutoFit/>
          </a:bodyPr>
          <a:lstStyle/>
          <a:p>
            <a:pPr algn="ctr"/>
            <a:r>
              <a:rPr lang="en-US" b="1" dirty="0"/>
              <a:t>Humanitarian Target </a:t>
            </a:r>
            <a:r>
              <a:rPr lang="en-US" b="1" dirty="0" err="1"/>
              <a:t>Deconfliction</a:t>
            </a:r>
            <a:endParaRPr lang="en-US" b="1" dirty="0"/>
          </a:p>
        </p:txBody>
      </p:sp>
      <p:sp>
        <p:nvSpPr>
          <p:cNvPr id="71" name="TextBox 70"/>
          <p:cNvSpPr txBox="1"/>
          <p:nvPr/>
        </p:nvSpPr>
        <p:spPr>
          <a:xfrm>
            <a:off x="345737" y="4792755"/>
            <a:ext cx="3858768" cy="1631216"/>
          </a:xfrm>
          <a:prstGeom prst="rect">
            <a:avLst/>
          </a:prstGeom>
          <a:noFill/>
        </p:spPr>
        <p:txBody>
          <a:bodyPr wrap="square" lIns="0" rIns="0" rtlCol="0">
            <a:noAutofit/>
          </a:bodyPr>
          <a:lstStyle/>
          <a:p>
            <a:pPr>
              <a:spcBef>
                <a:spcPts val="900"/>
              </a:spcBef>
            </a:pPr>
            <a:r>
              <a:rPr lang="en-US" sz="1500" b="1" dirty="0">
                <a:solidFill>
                  <a:schemeClr val="accent1">
                    <a:lumMod val="50000"/>
                  </a:schemeClr>
                </a:solidFill>
              </a:rPr>
              <a:t>Parties:</a:t>
            </a:r>
            <a:r>
              <a:rPr lang="en-US" sz="1500" b="1" dirty="0"/>
              <a:t> humanitarian aid orgs, military</a:t>
            </a:r>
          </a:p>
          <a:p>
            <a:pPr>
              <a:spcBef>
                <a:spcPts val="900"/>
              </a:spcBef>
            </a:pPr>
            <a:r>
              <a:rPr lang="en-US" sz="1500" b="1" dirty="0">
                <a:solidFill>
                  <a:schemeClr val="accent1">
                    <a:lumMod val="50000"/>
                  </a:schemeClr>
                </a:solidFill>
              </a:rPr>
              <a:t>Private inputs: </a:t>
            </a:r>
            <a:r>
              <a:rPr lang="en-US" sz="1500" b="1" dirty="0"/>
              <a:t>locations of sites, targets</a:t>
            </a:r>
          </a:p>
          <a:p>
            <a:pPr>
              <a:spcBef>
                <a:spcPts val="900"/>
              </a:spcBef>
            </a:pPr>
            <a:r>
              <a:rPr lang="en-US" sz="1500" b="1" dirty="0">
                <a:solidFill>
                  <a:schemeClr val="accent1">
                    <a:lumMod val="50000"/>
                  </a:schemeClr>
                </a:solidFill>
              </a:rPr>
              <a:t>Desired output: </a:t>
            </a:r>
            <a:r>
              <a:rPr lang="en-US" sz="1500" b="1" dirty="0"/>
              <a:t>locations in common</a:t>
            </a:r>
          </a:p>
        </p:txBody>
      </p:sp>
      <p:pic>
        <p:nvPicPr>
          <p:cNvPr id="54" name="Picture 53" title="Satellites orbiting in space"/>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4233591" y="1520216"/>
            <a:ext cx="3603218" cy="2377440"/>
          </a:xfrm>
          <a:prstGeom prst="rect">
            <a:avLst/>
          </a:prstGeom>
          <a:ln w="3175">
            <a:solidFill>
              <a:schemeClr val="tx1"/>
            </a:solidFill>
          </a:ln>
          <a:effectLst/>
        </p:spPr>
      </p:pic>
      <p:sp>
        <p:nvSpPr>
          <p:cNvPr id="65" name="TextBox 64"/>
          <p:cNvSpPr txBox="1"/>
          <p:nvPr/>
        </p:nvSpPr>
        <p:spPr>
          <a:xfrm>
            <a:off x="4475355" y="3954865"/>
            <a:ext cx="3119691" cy="646331"/>
          </a:xfrm>
          <a:prstGeom prst="rect">
            <a:avLst/>
          </a:prstGeom>
          <a:noFill/>
        </p:spPr>
        <p:txBody>
          <a:bodyPr wrap="square" rtlCol="0">
            <a:spAutoFit/>
          </a:bodyPr>
          <a:lstStyle/>
          <a:p>
            <a:pPr algn="ctr"/>
            <a:r>
              <a:rPr lang="en-US" b="1" dirty="0"/>
              <a:t>Satellite Collision Prediction</a:t>
            </a:r>
          </a:p>
        </p:txBody>
      </p:sp>
      <p:sp>
        <p:nvSpPr>
          <p:cNvPr id="69" name="TextBox 68"/>
          <p:cNvSpPr txBox="1"/>
          <p:nvPr/>
        </p:nvSpPr>
        <p:spPr>
          <a:xfrm>
            <a:off x="4233591" y="4792755"/>
            <a:ext cx="3858768" cy="1169551"/>
          </a:xfrm>
          <a:prstGeom prst="rect">
            <a:avLst/>
          </a:prstGeom>
          <a:noFill/>
        </p:spPr>
        <p:txBody>
          <a:bodyPr wrap="square" lIns="0" rIns="0" rtlCol="0">
            <a:noAutofit/>
          </a:bodyPr>
          <a:lstStyle/>
          <a:p>
            <a:pPr>
              <a:spcBef>
                <a:spcPts val="900"/>
              </a:spcBef>
            </a:pPr>
            <a:r>
              <a:rPr lang="en-US" sz="1500" b="1" dirty="0">
                <a:solidFill>
                  <a:schemeClr val="accent1">
                    <a:lumMod val="50000"/>
                  </a:schemeClr>
                </a:solidFill>
              </a:rPr>
              <a:t>Parties: </a:t>
            </a:r>
            <a:r>
              <a:rPr lang="en-US" sz="1500" b="1" dirty="0"/>
              <a:t>international satellite operators</a:t>
            </a:r>
          </a:p>
          <a:p>
            <a:pPr>
              <a:spcBef>
                <a:spcPts val="900"/>
              </a:spcBef>
            </a:pPr>
            <a:r>
              <a:rPr lang="en-US" sz="1500" b="1" dirty="0">
                <a:solidFill>
                  <a:schemeClr val="accent1">
                    <a:lumMod val="50000"/>
                  </a:schemeClr>
                </a:solidFill>
              </a:rPr>
              <a:t>Private inputs: </a:t>
            </a:r>
            <a:r>
              <a:rPr lang="en-US" sz="1500" b="1" dirty="0"/>
              <a:t>maneuver schedules</a:t>
            </a:r>
          </a:p>
          <a:p>
            <a:pPr>
              <a:spcBef>
                <a:spcPts val="900"/>
              </a:spcBef>
            </a:pPr>
            <a:r>
              <a:rPr lang="en-US" sz="1500" b="1" dirty="0">
                <a:solidFill>
                  <a:schemeClr val="accent1">
                    <a:lumMod val="50000"/>
                  </a:schemeClr>
                </a:solidFill>
              </a:rPr>
              <a:t>Desired output: </a:t>
            </a:r>
            <a:r>
              <a:rPr lang="en-US" sz="1500" b="1" dirty="0"/>
              <a:t>potential collisions </a:t>
            </a:r>
          </a:p>
        </p:txBody>
      </p:sp>
      <p:pic>
        <p:nvPicPr>
          <p:cNvPr id="63" name="Picture 62" title="Abstract image of bits and locks"/>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8249944" y="1520216"/>
            <a:ext cx="3599312" cy="2377440"/>
          </a:xfrm>
          <a:prstGeom prst="rect">
            <a:avLst/>
          </a:prstGeom>
          <a:ln w="3175">
            <a:solidFill>
              <a:schemeClr val="tx1"/>
            </a:solidFill>
          </a:ln>
          <a:effectLst/>
        </p:spPr>
      </p:pic>
      <p:sp>
        <p:nvSpPr>
          <p:cNvPr id="66" name="TextBox 65"/>
          <p:cNvSpPr txBox="1"/>
          <p:nvPr/>
        </p:nvSpPr>
        <p:spPr>
          <a:xfrm>
            <a:off x="8552690" y="3954865"/>
            <a:ext cx="2993821" cy="646331"/>
          </a:xfrm>
          <a:prstGeom prst="rect">
            <a:avLst/>
          </a:prstGeom>
          <a:noFill/>
        </p:spPr>
        <p:txBody>
          <a:bodyPr wrap="square" rtlCol="0">
            <a:spAutoFit/>
          </a:bodyPr>
          <a:lstStyle/>
          <a:p>
            <a:pPr algn="ctr"/>
            <a:r>
              <a:rPr lang="en-US" b="1" dirty="0"/>
              <a:t>Collaborative Cyber Threat Analysis</a:t>
            </a:r>
          </a:p>
        </p:txBody>
      </p:sp>
      <p:sp>
        <p:nvSpPr>
          <p:cNvPr id="70" name="TextBox 69"/>
          <p:cNvSpPr txBox="1"/>
          <p:nvPr/>
        </p:nvSpPr>
        <p:spPr>
          <a:xfrm>
            <a:off x="8249944" y="4792755"/>
            <a:ext cx="3858768" cy="1169551"/>
          </a:xfrm>
          <a:prstGeom prst="rect">
            <a:avLst/>
          </a:prstGeom>
          <a:noFill/>
        </p:spPr>
        <p:txBody>
          <a:bodyPr wrap="square" lIns="0" rIns="0" rtlCol="0">
            <a:noAutofit/>
          </a:bodyPr>
          <a:lstStyle/>
          <a:p>
            <a:pPr>
              <a:spcBef>
                <a:spcPts val="900"/>
              </a:spcBef>
            </a:pPr>
            <a:r>
              <a:rPr lang="en-US" sz="1500" b="1" dirty="0">
                <a:solidFill>
                  <a:schemeClr val="accent1">
                    <a:lumMod val="50000"/>
                  </a:schemeClr>
                </a:solidFill>
              </a:rPr>
              <a:t>Parties: </a:t>
            </a:r>
            <a:r>
              <a:rPr lang="en-US" sz="1500" b="1" dirty="0"/>
              <a:t>companies, government</a:t>
            </a:r>
          </a:p>
          <a:p>
            <a:pPr>
              <a:spcBef>
                <a:spcPts val="900"/>
              </a:spcBef>
            </a:pPr>
            <a:r>
              <a:rPr lang="en-US" sz="1500" b="1" dirty="0">
                <a:solidFill>
                  <a:schemeClr val="accent1">
                    <a:lumMod val="50000"/>
                  </a:schemeClr>
                </a:solidFill>
              </a:rPr>
              <a:t>Private inputs: </a:t>
            </a:r>
            <a:r>
              <a:rPr lang="en-US" sz="1500" b="1" dirty="0"/>
              <a:t>observed threats</a:t>
            </a:r>
          </a:p>
          <a:p>
            <a:pPr>
              <a:spcBef>
                <a:spcPts val="900"/>
              </a:spcBef>
            </a:pPr>
            <a:r>
              <a:rPr lang="en-US" sz="1500" b="1" dirty="0">
                <a:solidFill>
                  <a:schemeClr val="accent1">
                    <a:lumMod val="50000"/>
                  </a:schemeClr>
                </a:solidFill>
              </a:rPr>
              <a:t>Desired output: </a:t>
            </a:r>
            <a:r>
              <a:rPr lang="en-US" sz="1500" b="1" dirty="0"/>
              <a:t>aggregate threat info</a:t>
            </a:r>
          </a:p>
        </p:txBody>
      </p:sp>
    </p:spTree>
    <p:extLst>
      <p:ext uri="{BB962C8B-B14F-4D97-AF65-F5344CB8AC3E}">
        <p14:creationId xmlns:p14="http://schemas.microsoft.com/office/powerpoint/2010/main" val="14348311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8DDCA-DFDB-1945-8573-D7475091BB7E}"/>
              </a:ext>
            </a:extLst>
          </p:cNvPr>
          <p:cNvSpPr>
            <a:spLocks noGrp="1"/>
          </p:cNvSpPr>
          <p:nvPr>
            <p:ph type="title"/>
          </p:nvPr>
        </p:nvSpPr>
        <p:spPr/>
        <p:txBody>
          <a:bodyPr/>
          <a:lstStyle/>
          <a:p>
            <a:r>
              <a:rPr lang="en-US" dirty="0"/>
              <a:t>Summary</a:t>
            </a:r>
            <a:endParaRPr lang="en-US" dirty="0">
              <a:solidFill>
                <a:srgbClr val="FF0000"/>
              </a:solidFill>
            </a:endParaRPr>
          </a:p>
        </p:txBody>
      </p:sp>
      <p:sp>
        <p:nvSpPr>
          <p:cNvPr id="4" name="Content Placeholder 5"/>
          <p:cNvSpPr>
            <a:spLocks noGrp="1"/>
          </p:cNvSpPr>
          <p:nvPr>
            <p:ph sz="quarter" idx="1"/>
          </p:nvPr>
        </p:nvSpPr>
        <p:spPr>
          <a:xfrm>
            <a:off x="633413" y="1289050"/>
            <a:ext cx="10922000" cy="4827588"/>
          </a:xfrm>
        </p:spPr>
        <p:txBody>
          <a:bodyPr/>
          <a:lstStyle/>
          <a:p>
            <a:pPr>
              <a:lnSpc>
                <a:spcPct val="100000"/>
              </a:lnSpc>
              <a:spcBef>
                <a:spcPts val="1800"/>
              </a:spcBef>
            </a:pPr>
            <a:r>
              <a:rPr lang="en-US" dirty="0"/>
              <a:t>Secure multi-party computation enables privacy-preserving collaboration</a:t>
            </a:r>
          </a:p>
          <a:p>
            <a:pPr>
              <a:lnSpc>
                <a:spcPct val="100000"/>
              </a:lnSpc>
              <a:spcBef>
                <a:spcPts val="1800"/>
              </a:spcBef>
            </a:pPr>
            <a:r>
              <a:rPr lang="en-US" dirty="0"/>
              <a:t>MPC can securely perform any computation in theory</a:t>
            </a:r>
          </a:p>
          <a:p>
            <a:pPr>
              <a:lnSpc>
                <a:spcPct val="100000"/>
              </a:lnSpc>
              <a:spcBef>
                <a:spcPts val="1800"/>
              </a:spcBef>
            </a:pPr>
            <a:r>
              <a:rPr lang="en-US" dirty="0"/>
              <a:t>Lincoln has developed a rapid prototyping framework to address practical MPC development challenges</a:t>
            </a:r>
          </a:p>
          <a:p>
            <a:pPr>
              <a:lnSpc>
                <a:spcPct val="100000"/>
              </a:lnSpc>
              <a:spcBef>
                <a:spcPts val="1800"/>
              </a:spcBef>
            </a:pPr>
            <a:r>
              <a:rPr lang="en-US" dirty="0"/>
              <a:t>Applying MPC to cyber security and other mission areas</a:t>
            </a:r>
          </a:p>
          <a:p>
            <a:pPr>
              <a:lnSpc>
                <a:spcPct val="100000"/>
              </a:lnSpc>
              <a:spcBef>
                <a:spcPts val="1800"/>
              </a:spcBef>
            </a:pPr>
            <a:r>
              <a:rPr lang="en-US" dirty="0"/>
              <a:t>Ongoing work: exploring additional applications, improving performance and usability, transitioning framework</a:t>
            </a:r>
          </a:p>
        </p:txBody>
      </p:sp>
    </p:spTree>
    <p:extLst>
      <p:ext uri="{BB962C8B-B14F-4D97-AF65-F5344CB8AC3E}">
        <p14:creationId xmlns:p14="http://schemas.microsoft.com/office/powerpoint/2010/main" val="28144646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834E7-3951-CF4C-A8AC-BA0778452863}"/>
              </a:ext>
            </a:extLst>
          </p:cNvPr>
          <p:cNvSpPr>
            <a:spLocks noGrp="1"/>
          </p:cNvSpPr>
          <p:nvPr>
            <p:ph type="title"/>
          </p:nvPr>
        </p:nvSpPr>
        <p:spPr/>
        <p:txBody>
          <a:bodyPr/>
          <a:lstStyle/>
          <a:p>
            <a:r>
              <a:rPr lang="en-US" dirty="0"/>
              <a:t>Contact Information</a:t>
            </a:r>
          </a:p>
        </p:txBody>
      </p:sp>
      <p:sp>
        <p:nvSpPr>
          <p:cNvPr id="3" name="Freeform 2">
            <a:extLst>
              <a:ext uri="{FF2B5EF4-FFF2-40B4-BE49-F238E27FC236}">
                <a16:creationId xmlns:a16="http://schemas.microsoft.com/office/drawing/2014/main" id="{BAF9FF7F-08EF-6B44-A5DE-ABE75AA0F9ED}"/>
              </a:ext>
            </a:extLst>
          </p:cNvPr>
          <p:cNvSpPr/>
          <p:nvPr/>
        </p:nvSpPr>
        <p:spPr>
          <a:xfrm>
            <a:off x="4145143" y="2769894"/>
            <a:ext cx="3898540" cy="2059564"/>
          </a:xfrm>
          <a:custGeom>
            <a:avLst/>
            <a:gdLst>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46959 w 3896591"/>
              <a:gd name="connsiteY18" fmla="*/ 223404 h 2093768"/>
              <a:gd name="connsiteX19" fmla="*/ 1569027 w 3896591"/>
              <a:gd name="connsiteY19" fmla="*/ 192232 h 2093768"/>
              <a:gd name="connsiteX20" fmla="*/ 1563832 w 3896591"/>
              <a:gd name="connsiteY20" fmla="*/ 15586 h 2093768"/>
              <a:gd name="connsiteX21" fmla="*/ 2317173 w 3896591"/>
              <a:gd name="connsiteY21" fmla="*/ 15586 h 2093768"/>
              <a:gd name="connsiteX22" fmla="*/ 2337954 w 3896591"/>
              <a:gd name="connsiteY22" fmla="*/ 181841 h 2093768"/>
              <a:gd name="connsiteX23" fmla="*/ 2239241 w 3896591"/>
              <a:gd name="connsiteY23" fmla="*/ 223404 h 2093768"/>
              <a:gd name="connsiteX24" fmla="*/ 2234045 w 3896591"/>
              <a:gd name="connsiteY24" fmla="*/ 503959 h 2093768"/>
              <a:gd name="connsiteX25" fmla="*/ 2566554 w 3896591"/>
              <a:gd name="connsiteY25" fmla="*/ 503959 h 2093768"/>
              <a:gd name="connsiteX26" fmla="*/ 2561359 w 3896591"/>
              <a:gd name="connsiteY26" fmla="*/ 192232 h 2093768"/>
              <a:gd name="connsiteX27" fmla="*/ 2467841 w 3896591"/>
              <a:gd name="connsiteY27" fmla="*/ 161059 h 2093768"/>
              <a:gd name="connsiteX28" fmla="*/ 2462645 w 3896591"/>
              <a:gd name="connsiteY28" fmla="*/ 15586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46959 w 3896591"/>
              <a:gd name="connsiteY18" fmla="*/ 223404 h 2093768"/>
              <a:gd name="connsiteX19" fmla="*/ 1569027 w 3896591"/>
              <a:gd name="connsiteY19" fmla="*/ 192232 h 2093768"/>
              <a:gd name="connsiteX20" fmla="*/ 1563832 w 3896591"/>
              <a:gd name="connsiteY20" fmla="*/ 15586 h 2093768"/>
              <a:gd name="connsiteX21" fmla="*/ 2317173 w 3896591"/>
              <a:gd name="connsiteY21" fmla="*/ 15586 h 2093768"/>
              <a:gd name="connsiteX22" fmla="*/ 2337954 w 3896591"/>
              <a:gd name="connsiteY22" fmla="*/ 181841 h 2093768"/>
              <a:gd name="connsiteX23" fmla="*/ 2239241 w 3896591"/>
              <a:gd name="connsiteY23" fmla="*/ 223404 h 2093768"/>
              <a:gd name="connsiteX24" fmla="*/ 2234045 w 3896591"/>
              <a:gd name="connsiteY24" fmla="*/ 503959 h 2093768"/>
              <a:gd name="connsiteX25" fmla="*/ 2566554 w 3896591"/>
              <a:gd name="connsiteY25" fmla="*/ 503959 h 2093768"/>
              <a:gd name="connsiteX26" fmla="*/ 2561359 w 3896591"/>
              <a:gd name="connsiteY26" fmla="*/ 192232 h 2093768"/>
              <a:gd name="connsiteX27" fmla="*/ 2467841 w 3896591"/>
              <a:gd name="connsiteY27" fmla="*/ 161059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46959 w 3896591"/>
              <a:gd name="connsiteY18" fmla="*/ 223404 h 2093768"/>
              <a:gd name="connsiteX19" fmla="*/ 1569027 w 3896591"/>
              <a:gd name="connsiteY19" fmla="*/ 192232 h 2093768"/>
              <a:gd name="connsiteX20" fmla="*/ 1563832 w 3896591"/>
              <a:gd name="connsiteY20" fmla="*/ 15586 h 2093768"/>
              <a:gd name="connsiteX21" fmla="*/ 2317173 w 3896591"/>
              <a:gd name="connsiteY21" fmla="*/ 15586 h 2093768"/>
              <a:gd name="connsiteX22" fmla="*/ 2337954 w 3896591"/>
              <a:gd name="connsiteY22" fmla="*/ 181841 h 2093768"/>
              <a:gd name="connsiteX23" fmla="*/ 2239241 w 3896591"/>
              <a:gd name="connsiteY23" fmla="*/ 223404 h 2093768"/>
              <a:gd name="connsiteX24" fmla="*/ 2234045 w 3896591"/>
              <a:gd name="connsiteY24" fmla="*/ 503959 h 2093768"/>
              <a:gd name="connsiteX25" fmla="*/ 2566554 w 3896591"/>
              <a:gd name="connsiteY25" fmla="*/ 503959 h 2093768"/>
              <a:gd name="connsiteX26" fmla="*/ 2561359 w 3896591"/>
              <a:gd name="connsiteY26" fmla="*/ 192232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46959 w 3896591"/>
              <a:gd name="connsiteY18" fmla="*/ 223404 h 2093768"/>
              <a:gd name="connsiteX19" fmla="*/ 1569027 w 3896591"/>
              <a:gd name="connsiteY19" fmla="*/ 192232 h 2093768"/>
              <a:gd name="connsiteX20" fmla="*/ 1563832 w 3896591"/>
              <a:gd name="connsiteY20" fmla="*/ 15586 h 2093768"/>
              <a:gd name="connsiteX21" fmla="*/ 2317173 w 3896591"/>
              <a:gd name="connsiteY21" fmla="*/ 15586 h 2093768"/>
              <a:gd name="connsiteX22" fmla="*/ 2337954 w 3896591"/>
              <a:gd name="connsiteY22" fmla="*/ 181841 h 2093768"/>
              <a:gd name="connsiteX23" fmla="*/ 2239241 w 3896591"/>
              <a:gd name="connsiteY23" fmla="*/ 223404 h 2093768"/>
              <a:gd name="connsiteX24" fmla="*/ 2234045 w 3896591"/>
              <a:gd name="connsiteY24" fmla="*/ 503959 h 2093768"/>
              <a:gd name="connsiteX25" fmla="*/ 2566554 w 3896591"/>
              <a:gd name="connsiteY25" fmla="*/ 503959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46959 w 3896591"/>
              <a:gd name="connsiteY18" fmla="*/ 223404 h 2093768"/>
              <a:gd name="connsiteX19" fmla="*/ 1569027 w 3896591"/>
              <a:gd name="connsiteY19" fmla="*/ 192232 h 2093768"/>
              <a:gd name="connsiteX20" fmla="*/ 1563832 w 3896591"/>
              <a:gd name="connsiteY20" fmla="*/ 15586 h 2093768"/>
              <a:gd name="connsiteX21" fmla="*/ 2317173 w 3896591"/>
              <a:gd name="connsiteY21" fmla="*/ 15586 h 2093768"/>
              <a:gd name="connsiteX22" fmla="*/ 2337954 w 3896591"/>
              <a:gd name="connsiteY22" fmla="*/ 181841 h 2093768"/>
              <a:gd name="connsiteX23" fmla="*/ 2239241 w 3896591"/>
              <a:gd name="connsiteY23" fmla="*/ 223404 h 2093768"/>
              <a:gd name="connsiteX24" fmla="*/ 2234045 w 3896591"/>
              <a:gd name="connsiteY24" fmla="*/ 503959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46959 w 3896591"/>
              <a:gd name="connsiteY18" fmla="*/ 223404 h 2093768"/>
              <a:gd name="connsiteX19" fmla="*/ 1569027 w 3896591"/>
              <a:gd name="connsiteY19" fmla="*/ 192232 h 2093768"/>
              <a:gd name="connsiteX20" fmla="*/ 1563832 w 3896591"/>
              <a:gd name="connsiteY20" fmla="*/ 15586 h 2093768"/>
              <a:gd name="connsiteX21" fmla="*/ 2317173 w 3896591"/>
              <a:gd name="connsiteY21" fmla="*/ 15586 h 2093768"/>
              <a:gd name="connsiteX22" fmla="*/ 2337954 w 3896591"/>
              <a:gd name="connsiteY22" fmla="*/ 181841 h 2093768"/>
              <a:gd name="connsiteX23" fmla="*/ 2239241 w 3896591"/>
              <a:gd name="connsiteY23" fmla="*/ 223404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46959 w 3896591"/>
              <a:gd name="connsiteY18" fmla="*/ 223404 h 2093768"/>
              <a:gd name="connsiteX19" fmla="*/ 1569027 w 3896591"/>
              <a:gd name="connsiteY19" fmla="*/ 192232 h 2093768"/>
              <a:gd name="connsiteX20" fmla="*/ 1563832 w 3896591"/>
              <a:gd name="connsiteY20" fmla="*/ 15586 h 2093768"/>
              <a:gd name="connsiteX21" fmla="*/ 2317173 w 3896591"/>
              <a:gd name="connsiteY21" fmla="*/ 15586 h 2093768"/>
              <a:gd name="connsiteX22" fmla="*/ 2337954 w 3896591"/>
              <a:gd name="connsiteY22" fmla="*/ 181841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46959 w 3896591"/>
              <a:gd name="connsiteY18" fmla="*/ 223404 h 2093768"/>
              <a:gd name="connsiteX19" fmla="*/ 1569027 w 3896591"/>
              <a:gd name="connsiteY19" fmla="*/ 192232 h 2093768"/>
              <a:gd name="connsiteX20" fmla="*/ 1563832 w 3896591"/>
              <a:gd name="connsiteY20" fmla="*/ 15586 h 2093768"/>
              <a:gd name="connsiteX21" fmla="*/ 2317173 w 3896591"/>
              <a:gd name="connsiteY21" fmla="*/ 15586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46959 w 3896591"/>
              <a:gd name="connsiteY18" fmla="*/ 223404 h 2093768"/>
              <a:gd name="connsiteX19" fmla="*/ 1569027 w 3896591"/>
              <a:gd name="connsiteY19" fmla="*/ 192232 h 2093768"/>
              <a:gd name="connsiteX20" fmla="*/ 1563832 w 3896591"/>
              <a:gd name="connsiteY20" fmla="*/ 15586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46959 w 3896591"/>
              <a:gd name="connsiteY18" fmla="*/ 223404 h 2093768"/>
              <a:gd name="connsiteX19" fmla="*/ 1569027 w 3896591"/>
              <a:gd name="connsiteY19" fmla="*/ 192232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46959 w 3896591"/>
              <a:gd name="connsiteY18" fmla="*/ 223404 h 2093768"/>
              <a:gd name="connsiteX19" fmla="*/ 1608859 w 3896591"/>
              <a:gd name="connsiteY19" fmla="*/ 178377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52154 w 3896591"/>
              <a:gd name="connsiteY17" fmla="*/ 519545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24841 w 3896591"/>
              <a:gd name="connsiteY16" fmla="*/ 514350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19645 w 3896591"/>
              <a:gd name="connsiteY15" fmla="*/ 228600 h 2093768"/>
              <a:gd name="connsiteX16" fmla="*/ 13040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413164 w 3896591"/>
              <a:gd name="connsiteY14" fmla="*/ 197427 h 2093768"/>
              <a:gd name="connsiteX15" fmla="*/ 1304059 w 3896591"/>
              <a:gd name="connsiteY15" fmla="*/ 254577 h 2093768"/>
              <a:gd name="connsiteX16" fmla="*/ 13040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13164 w 3896591"/>
              <a:gd name="connsiteY13" fmla="*/ 15586 h 2093768"/>
              <a:gd name="connsiteX14" fmla="*/ 1380259 w 3896591"/>
              <a:gd name="connsiteY14" fmla="*/ 178377 h 2093768"/>
              <a:gd name="connsiteX15" fmla="*/ 1304059 w 3896591"/>
              <a:gd name="connsiteY15" fmla="*/ 254577 h 2093768"/>
              <a:gd name="connsiteX16" fmla="*/ 13040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380259 w 3896591"/>
              <a:gd name="connsiteY13" fmla="*/ 25977 h 2093768"/>
              <a:gd name="connsiteX14" fmla="*/ 1380259 w 3896591"/>
              <a:gd name="connsiteY14" fmla="*/ 178377 h 2093768"/>
              <a:gd name="connsiteX15" fmla="*/ 1304059 w 3896591"/>
              <a:gd name="connsiteY15" fmla="*/ 254577 h 2093768"/>
              <a:gd name="connsiteX16" fmla="*/ 13040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56459 w 3896591"/>
              <a:gd name="connsiteY13" fmla="*/ 25977 h 2093768"/>
              <a:gd name="connsiteX14" fmla="*/ 1380259 w 3896591"/>
              <a:gd name="connsiteY14" fmla="*/ 178377 h 2093768"/>
              <a:gd name="connsiteX15" fmla="*/ 1304059 w 3896591"/>
              <a:gd name="connsiteY15" fmla="*/ 254577 h 2093768"/>
              <a:gd name="connsiteX16" fmla="*/ 13040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56459 w 3896591"/>
              <a:gd name="connsiteY13" fmla="*/ 25977 h 2093768"/>
              <a:gd name="connsiteX14" fmla="*/ 1456459 w 3896591"/>
              <a:gd name="connsiteY14" fmla="*/ 178377 h 2093768"/>
              <a:gd name="connsiteX15" fmla="*/ 1304059 w 3896591"/>
              <a:gd name="connsiteY15" fmla="*/ 254577 h 2093768"/>
              <a:gd name="connsiteX16" fmla="*/ 13040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56459 w 3896591"/>
              <a:gd name="connsiteY13" fmla="*/ 25977 h 2093768"/>
              <a:gd name="connsiteX14" fmla="*/ 1456459 w 3896591"/>
              <a:gd name="connsiteY14" fmla="*/ 178377 h 2093768"/>
              <a:gd name="connsiteX15" fmla="*/ 1380259 w 3896591"/>
              <a:gd name="connsiteY15" fmla="*/ 254577 h 2093768"/>
              <a:gd name="connsiteX16" fmla="*/ 13040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56459 w 3896591"/>
              <a:gd name="connsiteY13" fmla="*/ 25977 h 2093768"/>
              <a:gd name="connsiteX14" fmla="*/ 1456459 w 3896591"/>
              <a:gd name="connsiteY14" fmla="*/ 178377 h 2093768"/>
              <a:gd name="connsiteX15" fmla="*/ 1380259 w 3896591"/>
              <a:gd name="connsiteY15" fmla="*/ 254577 h 2093768"/>
              <a:gd name="connsiteX16" fmla="*/ 13802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3708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56459 w 3896591"/>
              <a:gd name="connsiteY13" fmla="*/ 25977 h 2093768"/>
              <a:gd name="connsiteX14" fmla="*/ 1456459 w 3896591"/>
              <a:gd name="connsiteY14" fmla="*/ 178377 h 2093768"/>
              <a:gd name="connsiteX15" fmla="*/ 1380259 w 3896591"/>
              <a:gd name="connsiteY15" fmla="*/ 254577 h 2093768"/>
              <a:gd name="connsiteX16" fmla="*/ 13802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294659 w 3896591"/>
              <a:gd name="connsiteY21" fmla="*/ 25977 h 2093768"/>
              <a:gd name="connsiteX22" fmla="*/ 23708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56459 w 3896591"/>
              <a:gd name="connsiteY13" fmla="*/ 25977 h 2093768"/>
              <a:gd name="connsiteX14" fmla="*/ 1456459 w 3896591"/>
              <a:gd name="connsiteY14" fmla="*/ 178377 h 2093768"/>
              <a:gd name="connsiteX15" fmla="*/ 1380259 w 3896591"/>
              <a:gd name="connsiteY15" fmla="*/ 254577 h 2093768"/>
              <a:gd name="connsiteX16" fmla="*/ 13802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294659 w 3896591"/>
              <a:gd name="connsiteY21" fmla="*/ 25977 h 2093768"/>
              <a:gd name="connsiteX22" fmla="*/ 22946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994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56459 w 3896591"/>
              <a:gd name="connsiteY13" fmla="*/ 25977 h 2093768"/>
              <a:gd name="connsiteX14" fmla="*/ 1456459 w 3896591"/>
              <a:gd name="connsiteY14" fmla="*/ 178377 h 2093768"/>
              <a:gd name="connsiteX15" fmla="*/ 1380259 w 3896591"/>
              <a:gd name="connsiteY15" fmla="*/ 254577 h 2093768"/>
              <a:gd name="connsiteX16" fmla="*/ 13802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294659 w 3896591"/>
              <a:gd name="connsiteY21" fmla="*/ 25977 h 2093768"/>
              <a:gd name="connsiteX22" fmla="*/ 2294659 w 3896591"/>
              <a:gd name="connsiteY22" fmla="*/ 178377 h 2093768"/>
              <a:gd name="connsiteX23" fmla="*/ 2218459 w 3896591"/>
              <a:gd name="connsiteY23" fmla="*/ 254577 h 2093768"/>
              <a:gd name="connsiteX24" fmla="*/ 2218459 w 3896591"/>
              <a:gd name="connsiteY24" fmla="*/ 559377 h 2093768"/>
              <a:gd name="connsiteX25" fmla="*/ 2599459 w 3896591"/>
              <a:gd name="connsiteY25" fmla="*/ 559377 h 2093768"/>
              <a:gd name="connsiteX26" fmla="*/ 25232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5195 h 2093768"/>
              <a:gd name="connsiteX1" fmla="*/ 3709554 w 3896591"/>
              <a:gd name="connsiteY1" fmla="*/ 5195 h 2093768"/>
              <a:gd name="connsiteX2" fmla="*/ 3865418 w 3896591"/>
              <a:gd name="connsiteY2" fmla="*/ 57150 h 2093768"/>
              <a:gd name="connsiteX3" fmla="*/ 3896591 w 3896591"/>
              <a:gd name="connsiteY3" fmla="*/ 207818 h 2093768"/>
              <a:gd name="connsiteX4" fmla="*/ 3891395 w 3896591"/>
              <a:gd name="connsiteY4" fmla="*/ 1880754 h 2093768"/>
              <a:gd name="connsiteX5" fmla="*/ 3875809 w 3896591"/>
              <a:gd name="connsiteY5" fmla="*/ 2047009 h 2093768"/>
              <a:gd name="connsiteX6" fmla="*/ 3699164 w 3896591"/>
              <a:gd name="connsiteY6" fmla="*/ 2093768 h 2093768"/>
              <a:gd name="connsiteX7" fmla="*/ 176645 w 3896591"/>
              <a:gd name="connsiteY7" fmla="*/ 2088572 h 2093768"/>
              <a:gd name="connsiteX8" fmla="*/ 51954 w 3896591"/>
              <a:gd name="connsiteY8" fmla="*/ 2052204 h 2093768"/>
              <a:gd name="connsiteX9" fmla="*/ 0 w 3896591"/>
              <a:gd name="connsiteY9" fmla="*/ 1943100 h 2093768"/>
              <a:gd name="connsiteX10" fmla="*/ 5195 w 3896591"/>
              <a:gd name="connsiteY10" fmla="*/ 166254 h 2093768"/>
              <a:gd name="connsiteX11" fmla="*/ 46759 w 3896591"/>
              <a:gd name="connsiteY11" fmla="*/ 57150 h 2093768"/>
              <a:gd name="connsiteX12" fmla="*/ 135082 w 3896591"/>
              <a:gd name="connsiteY12" fmla="*/ 0 h 2093768"/>
              <a:gd name="connsiteX13" fmla="*/ 1456459 w 3896591"/>
              <a:gd name="connsiteY13" fmla="*/ 25977 h 2093768"/>
              <a:gd name="connsiteX14" fmla="*/ 1456459 w 3896591"/>
              <a:gd name="connsiteY14" fmla="*/ 178377 h 2093768"/>
              <a:gd name="connsiteX15" fmla="*/ 1380259 w 3896591"/>
              <a:gd name="connsiteY15" fmla="*/ 254577 h 2093768"/>
              <a:gd name="connsiteX16" fmla="*/ 1380259 w 3896591"/>
              <a:gd name="connsiteY16" fmla="*/ 559377 h 2093768"/>
              <a:gd name="connsiteX17" fmla="*/ 1685059 w 3896591"/>
              <a:gd name="connsiteY17" fmla="*/ 559377 h 2093768"/>
              <a:gd name="connsiteX18" fmla="*/ 1685059 w 3896591"/>
              <a:gd name="connsiteY18" fmla="*/ 254577 h 2093768"/>
              <a:gd name="connsiteX19" fmla="*/ 1608859 w 3896591"/>
              <a:gd name="connsiteY19" fmla="*/ 178377 h 2093768"/>
              <a:gd name="connsiteX20" fmla="*/ 1608859 w 3896591"/>
              <a:gd name="connsiteY20" fmla="*/ 25977 h 2093768"/>
              <a:gd name="connsiteX21" fmla="*/ 2294659 w 3896591"/>
              <a:gd name="connsiteY21" fmla="*/ 25977 h 2093768"/>
              <a:gd name="connsiteX22" fmla="*/ 2294659 w 3896591"/>
              <a:gd name="connsiteY22" fmla="*/ 178377 h 2093768"/>
              <a:gd name="connsiteX23" fmla="*/ 2218459 w 3896591"/>
              <a:gd name="connsiteY23" fmla="*/ 254577 h 2093768"/>
              <a:gd name="connsiteX24" fmla="*/ 2218459 w 3896591"/>
              <a:gd name="connsiteY24" fmla="*/ 559377 h 2093768"/>
              <a:gd name="connsiteX25" fmla="*/ 2523259 w 3896591"/>
              <a:gd name="connsiteY25" fmla="*/ 559377 h 2093768"/>
              <a:gd name="connsiteX26" fmla="*/ 2523259 w 3896591"/>
              <a:gd name="connsiteY26" fmla="*/ 254577 h 2093768"/>
              <a:gd name="connsiteX27" fmla="*/ 2447059 w 3896591"/>
              <a:gd name="connsiteY27" fmla="*/ 178377 h 2093768"/>
              <a:gd name="connsiteX28" fmla="*/ 2447059 w 3896591"/>
              <a:gd name="connsiteY28" fmla="*/ 25977 h 2093768"/>
              <a:gd name="connsiteX29" fmla="*/ 3184814 w 3896591"/>
              <a:gd name="connsiteY29" fmla="*/ 5195 h 2093768"/>
              <a:gd name="connsiteX0" fmla="*/ 3184814 w 3896591"/>
              <a:gd name="connsiteY0" fmla="*/ 0 h 2088573"/>
              <a:gd name="connsiteX1" fmla="*/ 3709554 w 3896591"/>
              <a:gd name="connsiteY1" fmla="*/ 0 h 2088573"/>
              <a:gd name="connsiteX2" fmla="*/ 3865418 w 3896591"/>
              <a:gd name="connsiteY2" fmla="*/ 51955 h 2088573"/>
              <a:gd name="connsiteX3" fmla="*/ 3896591 w 3896591"/>
              <a:gd name="connsiteY3" fmla="*/ 202623 h 2088573"/>
              <a:gd name="connsiteX4" fmla="*/ 3891395 w 3896591"/>
              <a:gd name="connsiteY4" fmla="*/ 1875559 h 2088573"/>
              <a:gd name="connsiteX5" fmla="*/ 3875809 w 3896591"/>
              <a:gd name="connsiteY5" fmla="*/ 2041814 h 2088573"/>
              <a:gd name="connsiteX6" fmla="*/ 3699164 w 3896591"/>
              <a:gd name="connsiteY6" fmla="*/ 2088573 h 2088573"/>
              <a:gd name="connsiteX7" fmla="*/ 176645 w 3896591"/>
              <a:gd name="connsiteY7" fmla="*/ 2083377 h 2088573"/>
              <a:gd name="connsiteX8" fmla="*/ 51954 w 3896591"/>
              <a:gd name="connsiteY8" fmla="*/ 2047009 h 2088573"/>
              <a:gd name="connsiteX9" fmla="*/ 0 w 3896591"/>
              <a:gd name="connsiteY9" fmla="*/ 1937905 h 2088573"/>
              <a:gd name="connsiteX10" fmla="*/ 5195 w 3896591"/>
              <a:gd name="connsiteY10" fmla="*/ 161059 h 2088573"/>
              <a:gd name="connsiteX11" fmla="*/ 46759 w 3896591"/>
              <a:gd name="connsiteY11" fmla="*/ 51955 h 2088573"/>
              <a:gd name="connsiteX12" fmla="*/ 84859 w 3896591"/>
              <a:gd name="connsiteY12" fmla="*/ 20782 h 2088573"/>
              <a:gd name="connsiteX13" fmla="*/ 1456459 w 3896591"/>
              <a:gd name="connsiteY13" fmla="*/ 20782 h 2088573"/>
              <a:gd name="connsiteX14" fmla="*/ 1456459 w 3896591"/>
              <a:gd name="connsiteY14" fmla="*/ 173182 h 2088573"/>
              <a:gd name="connsiteX15" fmla="*/ 1380259 w 3896591"/>
              <a:gd name="connsiteY15" fmla="*/ 249382 h 2088573"/>
              <a:gd name="connsiteX16" fmla="*/ 1380259 w 3896591"/>
              <a:gd name="connsiteY16" fmla="*/ 554182 h 2088573"/>
              <a:gd name="connsiteX17" fmla="*/ 1685059 w 3896591"/>
              <a:gd name="connsiteY17" fmla="*/ 554182 h 2088573"/>
              <a:gd name="connsiteX18" fmla="*/ 1685059 w 3896591"/>
              <a:gd name="connsiteY18" fmla="*/ 249382 h 2088573"/>
              <a:gd name="connsiteX19" fmla="*/ 1608859 w 3896591"/>
              <a:gd name="connsiteY19" fmla="*/ 173182 h 2088573"/>
              <a:gd name="connsiteX20" fmla="*/ 1608859 w 3896591"/>
              <a:gd name="connsiteY20" fmla="*/ 20782 h 2088573"/>
              <a:gd name="connsiteX21" fmla="*/ 2294659 w 3896591"/>
              <a:gd name="connsiteY21" fmla="*/ 20782 h 2088573"/>
              <a:gd name="connsiteX22" fmla="*/ 2294659 w 3896591"/>
              <a:gd name="connsiteY22" fmla="*/ 173182 h 2088573"/>
              <a:gd name="connsiteX23" fmla="*/ 2218459 w 3896591"/>
              <a:gd name="connsiteY23" fmla="*/ 249382 h 2088573"/>
              <a:gd name="connsiteX24" fmla="*/ 2218459 w 3896591"/>
              <a:gd name="connsiteY24" fmla="*/ 554182 h 2088573"/>
              <a:gd name="connsiteX25" fmla="*/ 2523259 w 3896591"/>
              <a:gd name="connsiteY25" fmla="*/ 554182 h 2088573"/>
              <a:gd name="connsiteX26" fmla="*/ 2523259 w 3896591"/>
              <a:gd name="connsiteY26" fmla="*/ 249382 h 2088573"/>
              <a:gd name="connsiteX27" fmla="*/ 2447059 w 3896591"/>
              <a:gd name="connsiteY27" fmla="*/ 173182 h 2088573"/>
              <a:gd name="connsiteX28" fmla="*/ 2447059 w 3896591"/>
              <a:gd name="connsiteY28" fmla="*/ 20782 h 2088573"/>
              <a:gd name="connsiteX29" fmla="*/ 3184814 w 3896591"/>
              <a:gd name="connsiteY29" fmla="*/ 0 h 2088573"/>
              <a:gd name="connsiteX0" fmla="*/ 3184814 w 3896591"/>
              <a:gd name="connsiteY0" fmla="*/ 0 h 2088573"/>
              <a:gd name="connsiteX1" fmla="*/ 3709554 w 3896591"/>
              <a:gd name="connsiteY1" fmla="*/ 0 h 2088573"/>
              <a:gd name="connsiteX2" fmla="*/ 3865418 w 3896591"/>
              <a:gd name="connsiteY2" fmla="*/ 51955 h 2088573"/>
              <a:gd name="connsiteX3" fmla="*/ 3896591 w 3896591"/>
              <a:gd name="connsiteY3" fmla="*/ 202623 h 2088573"/>
              <a:gd name="connsiteX4" fmla="*/ 3891395 w 3896591"/>
              <a:gd name="connsiteY4" fmla="*/ 1875559 h 2088573"/>
              <a:gd name="connsiteX5" fmla="*/ 3875809 w 3896591"/>
              <a:gd name="connsiteY5" fmla="*/ 2041814 h 2088573"/>
              <a:gd name="connsiteX6" fmla="*/ 3699164 w 3896591"/>
              <a:gd name="connsiteY6" fmla="*/ 2088573 h 2088573"/>
              <a:gd name="connsiteX7" fmla="*/ 176645 w 3896591"/>
              <a:gd name="connsiteY7" fmla="*/ 2083377 h 2088573"/>
              <a:gd name="connsiteX8" fmla="*/ 51954 w 3896591"/>
              <a:gd name="connsiteY8" fmla="*/ 2047009 h 2088573"/>
              <a:gd name="connsiteX9" fmla="*/ 0 w 3896591"/>
              <a:gd name="connsiteY9" fmla="*/ 1937905 h 2088573"/>
              <a:gd name="connsiteX10" fmla="*/ 8659 w 3896591"/>
              <a:gd name="connsiteY10" fmla="*/ 173182 h 2088573"/>
              <a:gd name="connsiteX11" fmla="*/ 46759 w 3896591"/>
              <a:gd name="connsiteY11" fmla="*/ 51955 h 2088573"/>
              <a:gd name="connsiteX12" fmla="*/ 84859 w 3896591"/>
              <a:gd name="connsiteY12" fmla="*/ 20782 h 2088573"/>
              <a:gd name="connsiteX13" fmla="*/ 1456459 w 3896591"/>
              <a:gd name="connsiteY13" fmla="*/ 20782 h 2088573"/>
              <a:gd name="connsiteX14" fmla="*/ 1456459 w 3896591"/>
              <a:gd name="connsiteY14" fmla="*/ 173182 h 2088573"/>
              <a:gd name="connsiteX15" fmla="*/ 1380259 w 3896591"/>
              <a:gd name="connsiteY15" fmla="*/ 249382 h 2088573"/>
              <a:gd name="connsiteX16" fmla="*/ 1380259 w 3896591"/>
              <a:gd name="connsiteY16" fmla="*/ 554182 h 2088573"/>
              <a:gd name="connsiteX17" fmla="*/ 1685059 w 3896591"/>
              <a:gd name="connsiteY17" fmla="*/ 554182 h 2088573"/>
              <a:gd name="connsiteX18" fmla="*/ 1685059 w 3896591"/>
              <a:gd name="connsiteY18" fmla="*/ 249382 h 2088573"/>
              <a:gd name="connsiteX19" fmla="*/ 1608859 w 3896591"/>
              <a:gd name="connsiteY19" fmla="*/ 173182 h 2088573"/>
              <a:gd name="connsiteX20" fmla="*/ 1608859 w 3896591"/>
              <a:gd name="connsiteY20" fmla="*/ 20782 h 2088573"/>
              <a:gd name="connsiteX21" fmla="*/ 2294659 w 3896591"/>
              <a:gd name="connsiteY21" fmla="*/ 20782 h 2088573"/>
              <a:gd name="connsiteX22" fmla="*/ 2294659 w 3896591"/>
              <a:gd name="connsiteY22" fmla="*/ 173182 h 2088573"/>
              <a:gd name="connsiteX23" fmla="*/ 2218459 w 3896591"/>
              <a:gd name="connsiteY23" fmla="*/ 249382 h 2088573"/>
              <a:gd name="connsiteX24" fmla="*/ 2218459 w 3896591"/>
              <a:gd name="connsiteY24" fmla="*/ 554182 h 2088573"/>
              <a:gd name="connsiteX25" fmla="*/ 2523259 w 3896591"/>
              <a:gd name="connsiteY25" fmla="*/ 554182 h 2088573"/>
              <a:gd name="connsiteX26" fmla="*/ 2523259 w 3896591"/>
              <a:gd name="connsiteY26" fmla="*/ 249382 h 2088573"/>
              <a:gd name="connsiteX27" fmla="*/ 2447059 w 3896591"/>
              <a:gd name="connsiteY27" fmla="*/ 173182 h 2088573"/>
              <a:gd name="connsiteX28" fmla="*/ 2447059 w 3896591"/>
              <a:gd name="connsiteY28" fmla="*/ 20782 h 2088573"/>
              <a:gd name="connsiteX29" fmla="*/ 3184814 w 3896591"/>
              <a:gd name="connsiteY29" fmla="*/ 0 h 2088573"/>
              <a:gd name="connsiteX0" fmla="*/ 3177887 w 3889664"/>
              <a:gd name="connsiteY0" fmla="*/ 0 h 2088573"/>
              <a:gd name="connsiteX1" fmla="*/ 3702627 w 3889664"/>
              <a:gd name="connsiteY1" fmla="*/ 0 h 2088573"/>
              <a:gd name="connsiteX2" fmla="*/ 3858491 w 3889664"/>
              <a:gd name="connsiteY2" fmla="*/ 51955 h 2088573"/>
              <a:gd name="connsiteX3" fmla="*/ 3889664 w 3889664"/>
              <a:gd name="connsiteY3" fmla="*/ 202623 h 2088573"/>
              <a:gd name="connsiteX4" fmla="*/ 3884468 w 3889664"/>
              <a:gd name="connsiteY4" fmla="*/ 1875559 h 2088573"/>
              <a:gd name="connsiteX5" fmla="*/ 3868882 w 3889664"/>
              <a:gd name="connsiteY5" fmla="*/ 2041814 h 2088573"/>
              <a:gd name="connsiteX6" fmla="*/ 3692237 w 3889664"/>
              <a:gd name="connsiteY6" fmla="*/ 2088573 h 2088573"/>
              <a:gd name="connsiteX7" fmla="*/ 169718 w 3889664"/>
              <a:gd name="connsiteY7" fmla="*/ 2083377 h 2088573"/>
              <a:gd name="connsiteX8" fmla="*/ 45027 w 3889664"/>
              <a:gd name="connsiteY8" fmla="*/ 2047009 h 2088573"/>
              <a:gd name="connsiteX9" fmla="*/ 1732 w 3889664"/>
              <a:gd name="connsiteY9" fmla="*/ 1925782 h 2088573"/>
              <a:gd name="connsiteX10" fmla="*/ 1732 w 3889664"/>
              <a:gd name="connsiteY10" fmla="*/ 173182 h 2088573"/>
              <a:gd name="connsiteX11" fmla="*/ 39832 w 3889664"/>
              <a:gd name="connsiteY11" fmla="*/ 51955 h 2088573"/>
              <a:gd name="connsiteX12" fmla="*/ 77932 w 3889664"/>
              <a:gd name="connsiteY12" fmla="*/ 20782 h 2088573"/>
              <a:gd name="connsiteX13" fmla="*/ 1449532 w 3889664"/>
              <a:gd name="connsiteY13" fmla="*/ 20782 h 2088573"/>
              <a:gd name="connsiteX14" fmla="*/ 1449532 w 3889664"/>
              <a:gd name="connsiteY14" fmla="*/ 173182 h 2088573"/>
              <a:gd name="connsiteX15" fmla="*/ 1373332 w 3889664"/>
              <a:gd name="connsiteY15" fmla="*/ 249382 h 2088573"/>
              <a:gd name="connsiteX16" fmla="*/ 1373332 w 3889664"/>
              <a:gd name="connsiteY16" fmla="*/ 554182 h 2088573"/>
              <a:gd name="connsiteX17" fmla="*/ 1678132 w 3889664"/>
              <a:gd name="connsiteY17" fmla="*/ 554182 h 2088573"/>
              <a:gd name="connsiteX18" fmla="*/ 1678132 w 3889664"/>
              <a:gd name="connsiteY18" fmla="*/ 249382 h 2088573"/>
              <a:gd name="connsiteX19" fmla="*/ 1601932 w 3889664"/>
              <a:gd name="connsiteY19" fmla="*/ 173182 h 2088573"/>
              <a:gd name="connsiteX20" fmla="*/ 1601932 w 3889664"/>
              <a:gd name="connsiteY20" fmla="*/ 20782 h 2088573"/>
              <a:gd name="connsiteX21" fmla="*/ 2287732 w 3889664"/>
              <a:gd name="connsiteY21" fmla="*/ 20782 h 2088573"/>
              <a:gd name="connsiteX22" fmla="*/ 2287732 w 3889664"/>
              <a:gd name="connsiteY22" fmla="*/ 173182 h 2088573"/>
              <a:gd name="connsiteX23" fmla="*/ 2211532 w 3889664"/>
              <a:gd name="connsiteY23" fmla="*/ 249382 h 2088573"/>
              <a:gd name="connsiteX24" fmla="*/ 2211532 w 3889664"/>
              <a:gd name="connsiteY24" fmla="*/ 554182 h 2088573"/>
              <a:gd name="connsiteX25" fmla="*/ 2516332 w 3889664"/>
              <a:gd name="connsiteY25" fmla="*/ 554182 h 2088573"/>
              <a:gd name="connsiteX26" fmla="*/ 2516332 w 3889664"/>
              <a:gd name="connsiteY26" fmla="*/ 249382 h 2088573"/>
              <a:gd name="connsiteX27" fmla="*/ 2440132 w 3889664"/>
              <a:gd name="connsiteY27" fmla="*/ 173182 h 2088573"/>
              <a:gd name="connsiteX28" fmla="*/ 2440132 w 3889664"/>
              <a:gd name="connsiteY28" fmla="*/ 20782 h 2088573"/>
              <a:gd name="connsiteX29" fmla="*/ 3177887 w 3889664"/>
              <a:gd name="connsiteY29" fmla="*/ 0 h 2088573"/>
              <a:gd name="connsiteX0" fmla="*/ 3177887 w 3889664"/>
              <a:gd name="connsiteY0" fmla="*/ 0 h 2088573"/>
              <a:gd name="connsiteX1" fmla="*/ 3702627 w 3889664"/>
              <a:gd name="connsiteY1" fmla="*/ 0 h 2088573"/>
              <a:gd name="connsiteX2" fmla="*/ 3858491 w 3889664"/>
              <a:gd name="connsiteY2" fmla="*/ 51955 h 2088573"/>
              <a:gd name="connsiteX3" fmla="*/ 3889664 w 3889664"/>
              <a:gd name="connsiteY3" fmla="*/ 202623 h 2088573"/>
              <a:gd name="connsiteX4" fmla="*/ 3884468 w 3889664"/>
              <a:gd name="connsiteY4" fmla="*/ 1875559 h 2088573"/>
              <a:gd name="connsiteX5" fmla="*/ 3868882 w 3889664"/>
              <a:gd name="connsiteY5" fmla="*/ 2041814 h 2088573"/>
              <a:gd name="connsiteX6" fmla="*/ 3692237 w 3889664"/>
              <a:gd name="connsiteY6" fmla="*/ 2088573 h 2088573"/>
              <a:gd name="connsiteX7" fmla="*/ 169718 w 3889664"/>
              <a:gd name="connsiteY7" fmla="*/ 2083377 h 2088573"/>
              <a:gd name="connsiteX8" fmla="*/ 45027 w 3889664"/>
              <a:gd name="connsiteY8" fmla="*/ 2047009 h 2088573"/>
              <a:gd name="connsiteX9" fmla="*/ 1732 w 3889664"/>
              <a:gd name="connsiteY9" fmla="*/ 1925782 h 2088573"/>
              <a:gd name="connsiteX10" fmla="*/ 1732 w 3889664"/>
              <a:gd name="connsiteY10" fmla="*/ 173182 h 2088573"/>
              <a:gd name="connsiteX11" fmla="*/ 39832 w 3889664"/>
              <a:gd name="connsiteY11" fmla="*/ 51955 h 2088573"/>
              <a:gd name="connsiteX12" fmla="*/ 154131 w 3889664"/>
              <a:gd name="connsiteY12" fmla="*/ 20782 h 2088573"/>
              <a:gd name="connsiteX13" fmla="*/ 1449532 w 3889664"/>
              <a:gd name="connsiteY13" fmla="*/ 20782 h 2088573"/>
              <a:gd name="connsiteX14" fmla="*/ 1449532 w 3889664"/>
              <a:gd name="connsiteY14" fmla="*/ 173182 h 2088573"/>
              <a:gd name="connsiteX15" fmla="*/ 1373332 w 3889664"/>
              <a:gd name="connsiteY15" fmla="*/ 249382 h 2088573"/>
              <a:gd name="connsiteX16" fmla="*/ 1373332 w 3889664"/>
              <a:gd name="connsiteY16" fmla="*/ 554182 h 2088573"/>
              <a:gd name="connsiteX17" fmla="*/ 1678132 w 3889664"/>
              <a:gd name="connsiteY17" fmla="*/ 554182 h 2088573"/>
              <a:gd name="connsiteX18" fmla="*/ 1678132 w 3889664"/>
              <a:gd name="connsiteY18" fmla="*/ 249382 h 2088573"/>
              <a:gd name="connsiteX19" fmla="*/ 1601932 w 3889664"/>
              <a:gd name="connsiteY19" fmla="*/ 173182 h 2088573"/>
              <a:gd name="connsiteX20" fmla="*/ 1601932 w 3889664"/>
              <a:gd name="connsiteY20" fmla="*/ 20782 h 2088573"/>
              <a:gd name="connsiteX21" fmla="*/ 2287732 w 3889664"/>
              <a:gd name="connsiteY21" fmla="*/ 20782 h 2088573"/>
              <a:gd name="connsiteX22" fmla="*/ 2287732 w 3889664"/>
              <a:gd name="connsiteY22" fmla="*/ 173182 h 2088573"/>
              <a:gd name="connsiteX23" fmla="*/ 2211532 w 3889664"/>
              <a:gd name="connsiteY23" fmla="*/ 249382 h 2088573"/>
              <a:gd name="connsiteX24" fmla="*/ 2211532 w 3889664"/>
              <a:gd name="connsiteY24" fmla="*/ 554182 h 2088573"/>
              <a:gd name="connsiteX25" fmla="*/ 2516332 w 3889664"/>
              <a:gd name="connsiteY25" fmla="*/ 554182 h 2088573"/>
              <a:gd name="connsiteX26" fmla="*/ 2516332 w 3889664"/>
              <a:gd name="connsiteY26" fmla="*/ 249382 h 2088573"/>
              <a:gd name="connsiteX27" fmla="*/ 2440132 w 3889664"/>
              <a:gd name="connsiteY27" fmla="*/ 173182 h 2088573"/>
              <a:gd name="connsiteX28" fmla="*/ 2440132 w 3889664"/>
              <a:gd name="connsiteY28" fmla="*/ 20782 h 2088573"/>
              <a:gd name="connsiteX29" fmla="*/ 3177887 w 3889664"/>
              <a:gd name="connsiteY29" fmla="*/ 0 h 2088573"/>
              <a:gd name="connsiteX0" fmla="*/ 3177887 w 3889664"/>
              <a:gd name="connsiteY0" fmla="*/ 0 h 2088573"/>
              <a:gd name="connsiteX1" fmla="*/ 3702627 w 3889664"/>
              <a:gd name="connsiteY1" fmla="*/ 0 h 2088573"/>
              <a:gd name="connsiteX2" fmla="*/ 3858491 w 3889664"/>
              <a:gd name="connsiteY2" fmla="*/ 51955 h 2088573"/>
              <a:gd name="connsiteX3" fmla="*/ 3889664 w 3889664"/>
              <a:gd name="connsiteY3" fmla="*/ 202623 h 2088573"/>
              <a:gd name="connsiteX4" fmla="*/ 3884468 w 3889664"/>
              <a:gd name="connsiteY4" fmla="*/ 1875559 h 2088573"/>
              <a:gd name="connsiteX5" fmla="*/ 3868882 w 3889664"/>
              <a:gd name="connsiteY5" fmla="*/ 2041814 h 2088573"/>
              <a:gd name="connsiteX6" fmla="*/ 3692237 w 3889664"/>
              <a:gd name="connsiteY6" fmla="*/ 2088573 h 2088573"/>
              <a:gd name="connsiteX7" fmla="*/ 169718 w 3889664"/>
              <a:gd name="connsiteY7" fmla="*/ 2083377 h 2088573"/>
              <a:gd name="connsiteX8" fmla="*/ 45027 w 3889664"/>
              <a:gd name="connsiteY8" fmla="*/ 2047009 h 2088573"/>
              <a:gd name="connsiteX9" fmla="*/ 1732 w 3889664"/>
              <a:gd name="connsiteY9" fmla="*/ 1925782 h 2088573"/>
              <a:gd name="connsiteX10" fmla="*/ 1732 w 3889664"/>
              <a:gd name="connsiteY10" fmla="*/ 173182 h 2088573"/>
              <a:gd name="connsiteX11" fmla="*/ 1731 w 3889664"/>
              <a:gd name="connsiteY11" fmla="*/ 20782 h 2088573"/>
              <a:gd name="connsiteX12" fmla="*/ 154131 w 3889664"/>
              <a:gd name="connsiteY12" fmla="*/ 20782 h 2088573"/>
              <a:gd name="connsiteX13" fmla="*/ 1449532 w 3889664"/>
              <a:gd name="connsiteY13" fmla="*/ 20782 h 2088573"/>
              <a:gd name="connsiteX14" fmla="*/ 1449532 w 3889664"/>
              <a:gd name="connsiteY14" fmla="*/ 173182 h 2088573"/>
              <a:gd name="connsiteX15" fmla="*/ 1373332 w 3889664"/>
              <a:gd name="connsiteY15" fmla="*/ 249382 h 2088573"/>
              <a:gd name="connsiteX16" fmla="*/ 1373332 w 3889664"/>
              <a:gd name="connsiteY16" fmla="*/ 554182 h 2088573"/>
              <a:gd name="connsiteX17" fmla="*/ 1678132 w 3889664"/>
              <a:gd name="connsiteY17" fmla="*/ 554182 h 2088573"/>
              <a:gd name="connsiteX18" fmla="*/ 1678132 w 3889664"/>
              <a:gd name="connsiteY18" fmla="*/ 249382 h 2088573"/>
              <a:gd name="connsiteX19" fmla="*/ 1601932 w 3889664"/>
              <a:gd name="connsiteY19" fmla="*/ 173182 h 2088573"/>
              <a:gd name="connsiteX20" fmla="*/ 1601932 w 3889664"/>
              <a:gd name="connsiteY20" fmla="*/ 20782 h 2088573"/>
              <a:gd name="connsiteX21" fmla="*/ 2287732 w 3889664"/>
              <a:gd name="connsiteY21" fmla="*/ 20782 h 2088573"/>
              <a:gd name="connsiteX22" fmla="*/ 2287732 w 3889664"/>
              <a:gd name="connsiteY22" fmla="*/ 173182 h 2088573"/>
              <a:gd name="connsiteX23" fmla="*/ 2211532 w 3889664"/>
              <a:gd name="connsiteY23" fmla="*/ 249382 h 2088573"/>
              <a:gd name="connsiteX24" fmla="*/ 2211532 w 3889664"/>
              <a:gd name="connsiteY24" fmla="*/ 554182 h 2088573"/>
              <a:gd name="connsiteX25" fmla="*/ 2516332 w 3889664"/>
              <a:gd name="connsiteY25" fmla="*/ 554182 h 2088573"/>
              <a:gd name="connsiteX26" fmla="*/ 2516332 w 3889664"/>
              <a:gd name="connsiteY26" fmla="*/ 249382 h 2088573"/>
              <a:gd name="connsiteX27" fmla="*/ 2440132 w 3889664"/>
              <a:gd name="connsiteY27" fmla="*/ 173182 h 2088573"/>
              <a:gd name="connsiteX28" fmla="*/ 2440132 w 3889664"/>
              <a:gd name="connsiteY28" fmla="*/ 20782 h 2088573"/>
              <a:gd name="connsiteX29" fmla="*/ 3177887 w 3889664"/>
              <a:gd name="connsiteY29" fmla="*/ 0 h 2088573"/>
              <a:gd name="connsiteX0" fmla="*/ 3177887 w 3889664"/>
              <a:gd name="connsiteY0" fmla="*/ 0 h 2088573"/>
              <a:gd name="connsiteX1" fmla="*/ 3702627 w 3889664"/>
              <a:gd name="connsiteY1" fmla="*/ 0 h 2088573"/>
              <a:gd name="connsiteX2" fmla="*/ 3858491 w 3889664"/>
              <a:gd name="connsiteY2" fmla="*/ 51955 h 2088573"/>
              <a:gd name="connsiteX3" fmla="*/ 3889664 w 3889664"/>
              <a:gd name="connsiteY3" fmla="*/ 202623 h 2088573"/>
              <a:gd name="connsiteX4" fmla="*/ 3884468 w 3889664"/>
              <a:gd name="connsiteY4" fmla="*/ 1875559 h 2088573"/>
              <a:gd name="connsiteX5" fmla="*/ 3868882 w 3889664"/>
              <a:gd name="connsiteY5" fmla="*/ 2041814 h 2088573"/>
              <a:gd name="connsiteX6" fmla="*/ 3692237 w 3889664"/>
              <a:gd name="connsiteY6" fmla="*/ 2088573 h 2088573"/>
              <a:gd name="connsiteX7" fmla="*/ 169718 w 3889664"/>
              <a:gd name="connsiteY7" fmla="*/ 2083377 h 2088573"/>
              <a:gd name="connsiteX8" fmla="*/ 1731 w 3889664"/>
              <a:gd name="connsiteY8" fmla="*/ 2078182 h 2088573"/>
              <a:gd name="connsiteX9" fmla="*/ 1732 w 3889664"/>
              <a:gd name="connsiteY9" fmla="*/ 1925782 h 2088573"/>
              <a:gd name="connsiteX10" fmla="*/ 1732 w 3889664"/>
              <a:gd name="connsiteY10" fmla="*/ 173182 h 2088573"/>
              <a:gd name="connsiteX11" fmla="*/ 1731 w 3889664"/>
              <a:gd name="connsiteY11" fmla="*/ 20782 h 2088573"/>
              <a:gd name="connsiteX12" fmla="*/ 154131 w 3889664"/>
              <a:gd name="connsiteY12" fmla="*/ 20782 h 2088573"/>
              <a:gd name="connsiteX13" fmla="*/ 1449532 w 3889664"/>
              <a:gd name="connsiteY13" fmla="*/ 20782 h 2088573"/>
              <a:gd name="connsiteX14" fmla="*/ 1449532 w 3889664"/>
              <a:gd name="connsiteY14" fmla="*/ 173182 h 2088573"/>
              <a:gd name="connsiteX15" fmla="*/ 1373332 w 3889664"/>
              <a:gd name="connsiteY15" fmla="*/ 249382 h 2088573"/>
              <a:gd name="connsiteX16" fmla="*/ 1373332 w 3889664"/>
              <a:gd name="connsiteY16" fmla="*/ 554182 h 2088573"/>
              <a:gd name="connsiteX17" fmla="*/ 1678132 w 3889664"/>
              <a:gd name="connsiteY17" fmla="*/ 554182 h 2088573"/>
              <a:gd name="connsiteX18" fmla="*/ 1678132 w 3889664"/>
              <a:gd name="connsiteY18" fmla="*/ 249382 h 2088573"/>
              <a:gd name="connsiteX19" fmla="*/ 1601932 w 3889664"/>
              <a:gd name="connsiteY19" fmla="*/ 173182 h 2088573"/>
              <a:gd name="connsiteX20" fmla="*/ 1601932 w 3889664"/>
              <a:gd name="connsiteY20" fmla="*/ 20782 h 2088573"/>
              <a:gd name="connsiteX21" fmla="*/ 2287732 w 3889664"/>
              <a:gd name="connsiteY21" fmla="*/ 20782 h 2088573"/>
              <a:gd name="connsiteX22" fmla="*/ 2287732 w 3889664"/>
              <a:gd name="connsiteY22" fmla="*/ 173182 h 2088573"/>
              <a:gd name="connsiteX23" fmla="*/ 2211532 w 3889664"/>
              <a:gd name="connsiteY23" fmla="*/ 249382 h 2088573"/>
              <a:gd name="connsiteX24" fmla="*/ 2211532 w 3889664"/>
              <a:gd name="connsiteY24" fmla="*/ 554182 h 2088573"/>
              <a:gd name="connsiteX25" fmla="*/ 2516332 w 3889664"/>
              <a:gd name="connsiteY25" fmla="*/ 554182 h 2088573"/>
              <a:gd name="connsiteX26" fmla="*/ 2516332 w 3889664"/>
              <a:gd name="connsiteY26" fmla="*/ 249382 h 2088573"/>
              <a:gd name="connsiteX27" fmla="*/ 2440132 w 3889664"/>
              <a:gd name="connsiteY27" fmla="*/ 173182 h 2088573"/>
              <a:gd name="connsiteX28" fmla="*/ 2440132 w 3889664"/>
              <a:gd name="connsiteY28" fmla="*/ 20782 h 2088573"/>
              <a:gd name="connsiteX29" fmla="*/ 3177887 w 3889664"/>
              <a:gd name="connsiteY29" fmla="*/ 0 h 2088573"/>
              <a:gd name="connsiteX0" fmla="*/ 3177887 w 3889664"/>
              <a:gd name="connsiteY0" fmla="*/ 0 h 2088573"/>
              <a:gd name="connsiteX1" fmla="*/ 3702627 w 3889664"/>
              <a:gd name="connsiteY1" fmla="*/ 0 h 2088573"/>
              <a:gd name="connsiteX2" fmla="*/ 3858491 w 3889664"/>
              <a:gd name="connsiteY2" fmla="*/ 51955 h 2088573"/>
              <a:gd name="connsiteX3" fmla="*/ 3889664 w 3889664"/>
              <a:gd name="connsiteY3" fmla="*/ 202623 h 2088573"/>
              <a:gd name="connsiteX4" fmla="*/ 3884468 w 3889664"/>
              <a:gd name="connsiteY4" fmla="*/ 1875559 h 2088573"/>
              <a:gd name="connsiteX5" fmla="*/ 3868882 w 3889664"/>
              <a:gd name="connsiteY5" fmla="*/ 2041814 h 2088573"/>
              <a:gd name="connsiteX6" fmla="*/ 3692237 w 3889664"/>
              <a:gd name="connsiteY6" fmla="*/ 2088573 h 2088573"/>
              <a:gd name="connsiteX7" fmla="*/ 169718 w 3889664"/>
              <a:gd name="connsiteY7" fmla="*/ 2083377 h 2088573"/>
              <a:gd name="connsiteX8" fmla="*/ 1731 w 3889664"/>
              <a:gd name="connsiteY8" fmla="*/ 2078182 h 2088573"/>
              <a:gd name="connsiteX9" fmla="*/ 1732 w 3889664"/>
              <a:gd name="connsiteY9" fmla="*/ 1925782 h 2088573"/>
              <a:gd name="connsiteX10" fmla="*/ 1732 w 3889664"/>
              <a:gd name="connsiteY10" fmla="*/ 173182 h 2088573"/>
              <a:gd name="connsiteX11" fmla="*/ 1731 w 3889664"/>
              <a:gd name="connsiteY11" fmla="*/ 20782 h 2088573"/>
              <a:gd name="connsiteX12" fmla="*/ 154131 w 3889664"/>
              <a:gd name="connsiteY12" fmla="*/ 20782 h 2088573"/>
              <a:gd name="connsiteX13" fmla="*/ 1449532 w 3889664"/>
              <a:gd name="connsiteY13" fmla="*/ 20782 h 2088573"/>
              <a:gd name="connsiteX14" fmla="*/ 1449532 w 3889664"/>
              <a:gd name="connsiteY14" fmla="*/ 173182 h 2088573"/>
              <a:gd name="connsiteX15" fmla="*/ 1373332 w 3889664"/>
              <a:gd name="connsiteY15" fmla="*/ 249382 h 2088573"/>
              <a:gd name="connsiteX16" fmla="*/ 1373332 w 3889664"/>
              <a:gd name="connsiteY16" fmla="*/ 554182 h 2088573"/>
              <a:gd name="connsiteX17" fmla="*/ 1678132 w 3889664"/>
              <a:gd name="connsiteY17" fmla="*/ 554182 h 2088573"/>
              <a:gd name="connsiteX18" fmla="*/ 1678132 w 3889664"/>
              <a:gd name="connsiteY18" fmla="*/ 249382 h 2088573"/>
              <a:gd name="connsiteX19" fmla="*/ 1601932 w 3889664"/>
              <a:gd name="connsiteY19" fmla="*/ 173182 h 2088573"/>
              <a:gd name="connsiteX20" fmla="*/ 1601932 w 3889664"/>
              <a:gd name="connsiteY20" fmla="*/ 20782 h 2088573"/>
              <a:gd name="connsiteX21" fmla="*/ 2287732 w 3889664"/>
              <a:gd name="connsiteY21" fmla="*/ 20782 h 2088573"/>
              <a:gd name="connsiteX22" fmla="*/ 2287732 w 3889664"/>
              <a:gd name="connsiteY22" fmla="*/ 173182 h 2088573"/>
              <a:gd name="connsiteX23" fmla="*/ 2211532 w 3889664"/>
              <a:gd name="connsiteY23" fmla="*/ 249382 h 2088573"/>
              <a:gd name="connsiteX24" fmla="*/ 2211532 w 3889664"/>
              <a:gd name="connsiteY24" fmla="*/ 554182 h 2088573"/>
              <a:gd name="connsiteX25" fmla="*/ 2516332 w 3889664"/>
              <a:gd name="connsiteY25" fmla="*/ 554182 h 2088573"/>
              <a:gd name="connsiteX26" fmla="*/ 2516332 w 3889664"/>
              <a:gd name="connsiteY26" fmla="*/ 249382 h 2088573"/>
              <a:gd name="connsiteX27" fmla="*/ 2440132 w 3889664"/>
              <a:gd name="connsiteY27" fmla="*/ 173182 h 2088573"/>
              <a:gd name="connsiteX28" fmla="*/ 2440132 w 3889664"/>
              <a:gd name="connsiteY28" fmla="*/ 20782 h 2088573"/>
              <a:gd name="connsiteX29" fmla="*/ 3177887 w 3889664"/>
              <a:gd name="connsiteY29" fmla="*/ 0 h 2088573"/>
              <a:gd name="connsiteX0" fmla="*/ 3177887 w 3889664"/>
              <a:gd name="connsiteY0" fmla="*/ 0 h 2088573"/>
              <a:gd name="connsiteX1" fmla="*/ 3702627 w 3889664"/>
              <a:gd name="connsiteY1" fmla="*/ 0 h 2088573"/>
              <a:gd name="connsiteX2" fmla="*/ 3858491 w 3889664"/>
              <a:gd name="connsiteY2" fmla="*/ 51955 h 2088573"/>
              <a:gd name="connsiteX3" fmla="*/ 3889664 w 3889664"/>
              <a:gd name="connsiteY3" fmla="*/ 202623 h 2088573"/>
              <a:gd name="connsiteX4" fmla="*/ 3884468 w 3889664"/>
              <a:gd name="connsiteY4" fmla="*/ 1875559 h 2088573"/>
              <a:gd name="connsiteX5" fmla="*/ 3868882 w 3889664"/>
              <a:gd name="connsiteY5" fmla="*/ 2041814 h 2088573"/>
              <a:gd name="connsiteX6" fmla="*/ 3692237 w 3889664"/>
              <a:gd name="connsiteY6" fmla="*/ 2088573 h 2088573"/>
              <a:gd name="connsiteX7" fmla="*/ 169718 w 3889664"/>
              <a:gd name="connsiteY7" fmla="*/ 2083377 h 2088573"/>
              <a:gd name="connsiteX8" fmla="*/ 1731 w 3889664"/>
              <a:gd name="connsiteY8" fmla="*/ 2078182 h 2088573"/>
              <a:gd name="connsiteX9" fmla="*/ 1732 w 3889664"/>
              <a:gd name="connsiteY9" fmla="*/ 1925782 h 2088573"/>
              <a:gd name="connsiteX10" fmla="*/ 1732 w 3889664"/>
              <a:gd name="connsiteY10" fmla="*/ 173182 h 2088573"/>
              <a:gd name="connsiteX11" fmla="*/ 1731 w 3889664"/>
              <a:gd name="connsiteY11" fmla="*/ 20782 h 2088573"/>
              <a:gd name="connsiteX12" fmla="*/ 154131 w 3889664"/>
              <a:gd name="connsiteY12" fmla="*/ 20782 h 2088573"/>
              <a:gd name="connsiteX13" fmla="*/ 1449532 w 3889664"/>
              <a:gd name="connsiteY13" fmla="*/ 20782 h 2088573"/>
              <a:gd name="connsiteX14" fmla="*/ 1449532 w 3889664"/>
              <a:gd name="connsiteY14" fmla="*/ 173182 h 2088573"/>
              <a:gd name="connsiteX15" fmla="*/ 1373332 w 3889664"/>
              <a:gd name="connsiteY15" fmla="*/ 249382 h 2088573"/>
              <a:gd name="connsiteX16" fmla="*/ 1373332 w 3889664"/>
              <a:gd name="connsiteY16" fmla="*/ 554182 h 2088573"/>
              <a:gd name="connsiteX17" fmla="*/ 1678132 w 3889664"/>
              <a:gd name="connsiteY17" fmla="*/ 554182 h 2088573"/>
              <a:gd name="connsiteX18" fmla="*/ 1678132 w 3889664"/>
              <a:gd name="connsiteY18" fmla="*/ 249382 h 2088573"/>
              <a:gd name="connsiteX19" fmla="*/ 1601932 w 3889664"/>
              <a:gd name="connsiteY19" fmla="*/ 173182 h 2088573"/>
              <a:gd name="connsiteX20" fmla="*/ 1601932 w 3889664"/>
              <a:gd name="connsiteY20" fmla="*/ 20782 h 2088573"/>
              <a:gd name="connsiteX21" fmla="*/ 2287732 w 3889664"/>
              <a:gd name="connsiteY21" fmla="*/ 20782 h 2088573"/>
              <a:gd name="connsiteX22" fmla="*/ 2287732 w 3889664"/>
              <a:gd name="connsiteY22" fmla="*/ 173182 h 2088573"/>
              <a:gd name="connsiteX23" fmla="*/ 2211532 w 3889664"/>
              <a:gd name="connsiteY23" fmla="*/ 249382 h 2088573"/>
              <a:gd name="connsiteX24" fmla="*/ 2211532 w 3889664"/>
              <a:gd name="connsiteY24" fmla="*/ 554182 h 2088573"/>
              <a:gd name="connsiteX25" fmla="*/ 2516332 w 3889664"/>
              <a:gd name="connsiteY25" fmla="*/ 554182 h 2088573"/>
              <a:gd name="connsiteX26" fmla="*/ 2516332 w 3889664"/>
              <a:gd name="connsiteY26" fmla="*/ 249382 h 2088573"/>
              <a:gd name="connsiteX27" fmla="*/ 2440132 w 3889664"/>
              <a:gd name="connsiteY27" fmla="*/ 173182 h 2088573"/>
              <a:gd name="connsiteX28" fmla="*/ 2440132 w 3889664"/>
              <a:gd name="connsiteY28" fmla="*/ 20782 h 2088573"/>
              <a:gd name="connsiteX29" fmla="*/ 3177887 w 3889664"/>
              <a:gd name="connsiteY29" fmla="*/ 0 h 2088573"/>
              <a:gd name="connsiteX0" fmla="*/ 3265056 w 3976833"/>
              <a:gd name="connsiteY0" fmla="*/ 30018 h 2118591"/>
              <a:gd name="connsiteX1" fmla="*/ 3789796 w 3976833"/>
              <a:gd name="connsiteY1" fmla="*/ 30018 h 2118591"/>
              <a:gd name="connsiteX2" fmla="*/ 3945660 w 3976833"/>
              <a:gd name="connsiteY2" fmla="*/ 81973 h 2118591"/>
              <a:gd name="connsiteX3" fmla="*/ 3976833 w 3976833"/>
              <a:gd name="connsiteY3" fmla="*/ 232641 h 2118591"/>
              <a:gd name="connsiteX4" fmla="*/ 3971637 w 3976833"/>
              <a:gd name="connsiteY4" fmla="*/ 1905577 h 2118591"/>
              <a:gd name="connsiteX5" fmla="*/ 3956051 w 3976833"/>
              <a:gd name="connsiteY5" fmla="*/ 2071832 h 2118591"/>
              <a:gd name="connsiteX6" fmla="*/ 3779406 w 3976833"/>
              <a:gd name="connsiteY6" fmla="*/ 2118591 h 2118591"/>
              <a:gd name="connsiteX7" fmla="*/ 256887 w 3976833"/>
              <a:gd name="connsiteY7" fmla="*/ 2113395 h 2118591"/>
              <a:gd name="connsiteX8" fmla="*/ 88900 w 3976833"/>
              <a:gd name="connsiteY8" fmla="*/ 2108200 h 2118591"/>
              <a:gd name="connsiteX9" fmla="*/ 88901 w 3976833"/>
              <a:gd name="connsiteY9" fmla="*/ 1955800 h 2118591"/>
              <a:gd name="connsiteX10" fmla="*/ 88901 w 3976833"/>
              <a:gd name="connsiteY10" fmla="*/ 203200 h 2118591"/>
              <a:gd name="connsiteX11" fmla="*/ 88900 w 3976833"/>
              <a:gd name="connsiteY11" fmla="*/ 50800 h 2118591"/>
              <a:gd name="connsiteX12" fmla="*/ 241300 w 3976833"/>
              <a:gd name="connsiteY12" fmla="*/ 50800 h 2118591"/>
              <a:gd name="connsiteX13" fmla="*/ 1536701 w 3976833"/>
              <a:gd name="connsiteY13" fmla="*/ 50800 h 2118591"/>
              <a:gd name="connsiteX14" fmla="*/ 1536701 w 3976833"/>
              <a:gd name="connsiteY14" fmla="*/ 203200 h 2118591"/>
              <a:gd name="connsiteX15" fmla="*/ 1460501 w 3976833"/>
              <a:gd name="connsiteY15" fmla="*/ 279400 h 2118591"/>
              <a:gd name="connsiteX16" fmla="*/ 1460501 w 3976833"/>
              <a:gd name="connsiteY16" fmla="*/ 584200 h 2118591"/>
              <a:gd name="connsiteX17" fmla="*/ 1765301 w 3976833"/>
              <a:gd name="connsiteY17" fmla="*/ 584200 h 2118591"/>
              <a:gd name="connsiteX18" fmla="*/ 1765301 w 3976833"/>
              <a:gd name="connsiteY18" fmla="*/ 279400 h 2118591"/>
              <a:gd name="connsiteX19" fmla="*/ 1689101 w 3976833"/>
              <a:gd name="connsiteY19" fmla="*/ 203200 h 2118591"/>
              <a:gd name="connsiteX20" fmla="*/ 1689101 w 3976833"/>
              <a:gd name="connsiteY20" fmla="*/ 50800 h 2118591"/>
              <a:gd name="connsiteX21" fmla="*/ 2374901 w 3976833"/>
              <a:gd name="connsiteY21" fmla="*/ 50800 h 2118591"/>
              <a:gd name="connsiteX22" fmla="*/ 2374901 w 3976833"/>
              <a:gd name="connsiteY22" fmla="*/ 203200 h 2118591"/>
              <a:gd name="connsiteX23" fmla="*/ 2298701 w 3976833"/>
              <a:gd name="connsiteY23" fmla="*/ 279400 h 2118591"/>
              <a:gd name="connsiteX24" fmla="*/ 2298701 w 3976833"/>
              <a:gd name="connsiteY24" fmla="*/ 584200 h 2118591"/>
              <a:gd name="connsiteX25" fmla="*/ 2603501 w 3976833"/>
              <a:gd name="connsiteY25" fmla="*/ 584200 h 2118591"/>
              <a:gd name="connsiteX26" fmla="*/ 2603501 w 3976833"/>
              <a:gd name="connsiteY26" fmla="*/ 279400 h 2118591"/>
              <a:gd name="connsiteX27" fmla="*/ 2527301 w 3976833"/>
              <a:gd name="connsiteY27" fmla="*/ 203200 h 2118591"/>
              <a:gd name="connsiteX28" fmla="*/ 2527301 w 3976833"/>
              <a:gd name="connsiteY28" fmla="*/ 50800 h 2118591"/>
              <a:gd name="connsiteX29" fmla="*/ 3265056 w 3976833"/>
              <a:gd name="connsiteY29" fmla="*/ 30018 h 2118591"/>
              <a:gd name="connsiteX0" fmla="*/ 3265056 w 3976833"/>
              <a:gd name="connsiteY0" fmla="*/ 0 h 2088573"/>
              <a:gd name="connsiteX1" fmla="*/ 3789796 w 3976833"/>
              <a:gd name="connsiteY1" fmla="*/ 0 h 2088573"/>
              <a:gd name="connsiteX2" fmla="*/ 3945660 w 3976833"/>
              <a:gd name="connsiteY2" fmla="*/ 51955 h 2088573"/>
              <a:gd name="connsiteX3" fmla="*/ 3976833 w 3976833"/>
              <a:gd name="connsiteY3" fmla="*/ 202623 h 2088573"/>
              <a:gd name="connsiteX4" fmla="*/ 3971637 w 3976833"/>
              <a:gd name="connsiteY4" fmla="*/ 1875559 h 2088573"/>
              <a:gd name="connsiteX5" fmla="*/ 3956051 w 3976833"/>
              <a:gd name="connsiteY5" fmla="*/ 2041814 h 2088573"/>
              <a:gd name="connsiteX6" fmla="*/ 3779406 w 3976833"/>
              <a:gd name="connsiteY6" fmla="*/ 2088573 h 2088573"/>
              <a:gd name="connsiteX7" fmla="*/ 256887 w 3976833"/>
              <a:gd name="connsiteY7" fmla="*/ 2083377 h 2088573"/>
              <a:gd name="connsiteX8" fmla="*/ 88900 w 3976833"/>
              <a:gd name="connsiteY8" fmla="*/ 2078182 h 2088573"/>
              <a:gd name="connsiteX9" fmla="*/ 88901 w 3976833"/>
              <a:gd name="connsiteY9" fmla="*/ 1925782 h 2088573"/>
              <a:gd name="connsiteX10" fmla="*/ 88901 w 3976833"/>
              <a:gd name="connsiteY10" fmla="*/ 173182 h 2088573"/>
              <a:gd name="connsiteX11" fmla="*/ 88900 w 3976833"/>
              <a:gd name="connsiteY11" fmla="*/ 20782 h 2088573"/>
              <a:gd name="connsiteX12" fmla="*/ 241300 w 3976833"/>
              <a:gd name="connsiteY12" fmla="*/ 20782 h 2088573"/>
              <a:gd name="connsiteX13" fmla="*/ 1536701 w 3976833"/>
              <a:gd name="connsiteY13" fmla="*/ 20782 h 2088573"/>
              <a:gd name="connsiteX14" fmla="*/ 1536701 w 3976833"/>
              <a:gd name="connsiteY14" fmla="*/ 173182 h 2088573"/>
              <a:gd name="connsiteX15" fmla="*/ 1460501 w 3976833"/>
              <a:gd name="connsiteY15" fmla="*/ 249382 h 2088573"/>
              <a:gd name="connsiteX16" fmla="*/ 1460501 w 3976833"/>
              <a:gd name="connsiteY16" fmla="*/ 554182 h 2088573"/>
              <a:gd name="connsiteX17" fmla="*/ 1765301 w 3976833"/>
              <a:gd name="connsiteY17" fmla="*/ 554182 h 2088573"/>
              <a:gd name="connsiteX18" fmla="*/ 1765301 w 3976833"/>
              <a:gd name="connsiteY18" fmla="*/ 249382 h 2088573"/>
              <a:gd name="connsiteX19" fmla="*/ 1689101 w 3976833"/>
              <a:gd name="connsiteY19" fmla="*/ 173182 h 2088573"/>
              <a:gd name="connsiteX20" fmla="*/ 1689101 w 3976833"/>
              <a:gd name="connsiteY20" fmla="*/ 20782 h 2088573"/>
              <a:gd name="connsiteX21" fmla="*/ 2374901 w 3976833"/>
              <a:gd name="connsiteY21" fmla="*/ 20782 h 2088573"/>
              <a:gd name="connsiteX22" fmla="*/ 2374901 w 3976833"/>
              <a:gd name="connsiteY22" fmla="*/ 173182 h 2088573"/>
              <a:gd name="connsiteX23" fmla="*/ 2298701 w 3976833"/>
              <a:gd name="connsiteY23" fmla="*/ 249382 h 2088573"/>
              <a:gd name="connsiteX24" fmla="*/ 2298701 w 3976833"/>
              <a:gd name="connsiteY24" fmla="*/ 554182 h 2088573"/>
              <a:gd name="connsiteX25" fmla="*/ 2603501 w 3976833"/>
              <a:gd name="connsiteY25" fmla="*/ 554182 h 2088573"/>
              <a:gd name="connsiteX26" fmla="*/ 2603501 w 3976833"/>
              <a:gd name="connsiteY26" fmla="*/ 249382 h 2088573"/>
              <a:gd name="connsiteX27" fmla="*/ 2527301 w 3976833"/>
              <a:gd name="connsiteY27" fmla="*/ 173182 h 2088573"/>
              <a:gd name="connsiteX28" fmla="*/ 2527301 w 3976833"/>
              <a:gd name="connsiteY28" fmla="*/ 20782 h 2088573"/>
              <a:gd name="connsiteX29" fmla="*/ 3265056 w 3976833"/>
              <a:gd name="connsiteY29" fmla="*/ 0 h 2088573"/>
              <a:gd name="connsiteX0" fmla="*/ 3265056 w 3976833"/>
              <a:gd name="connsiteY0" fmla="*/ 0 h 2088573"/>
              <a:gd name="connsiteX1" fmla="*/ 3789796 w 3976833"/>
              <a:gd name="connsiteY1" fmla="*/ 0 h 2088573"/>
              <a:gd name="connsiteX2" fmla="*/ 3945660 w 3976833"/>
              <a:gd name="connsiteY2" fmla="*/ 51955 h 2088573"/>
              <a:gd name="connsiteX3" fmla="*/ 3976833 w 3976833"/>
              <a:gd name="connsiteY3" fmla="*/ 202623 h 2088573"/>
              <a:gd name="connsiteX4" fmla="*/ 3971637 w 3976833"/>
              <a:gd name="connsiteY4" fmla="*/ 1875559 h 2088573"/>
              <a:gd name="connsiteX5" fmla="*/ 3956051 w 3976833"/>
              <a:gd name="connsiteY5" fmla="*/ 2041814 h 2088573"/>
              <a:gd name="connsiteX6" fmla="*/ 3779406 w 3976833"/>
              <a:gd name="connsiteY6" fmla="*/ 2088573 h 2088573"/>
              <a:gd name="connsiteX7" fmla="*/ 256887 w 3976833"/>
              <a:gd name="connsiteY7" fmla="*/ 2083377 h 2088573"/>
              <a:gd name="connsiteX8" fmla="*/ 88900 w 3976833"/>
              <a:gd name="connsiteY8" fmla="*/ 2078182 h 2088573"/>
              <a:gd name="connsiteX9" fmla="*/ 88901 w 3976833"/>
              <a:gd name="connsiteY9" fmla="*/ 1925782 h 2088573"/>
              <a:gd name="connsiteX10" fmla="*/ 88901 w 3976833"/>
              <a:gd name="connsiteY10" fmla="*/ 173182 h 2088573"/>
              <a:gd name="connsiteX11" fmla="*/ 88901 w 3976833"/>
              <a:gd name="connsiteY11" fmla="*/ 20782 h 2088573"/>
              <a:gd name="connsiteX12" fmla="*/ 241300 w 3976833"/>
              <a:gd name="connsiteY12" fmla="*/ 20782 h 2088573"/>
              <a:gd name="connsiteX13" fmla="*/ 1536701 w 3976833"/>
              <a:gd name="connsiteY13" fmla="*/ 20782 h 2088573"/>
              <a:gd name="connsiteX14" fmla="*/ 1536701 w 3976833"/>
              <a:gd name="connsiteY14" fmla="*/ 173182 h 2088573"/>
              <a:gd name="connsiteX15" fmla="*/ 1460501 w 3976833"/>
              <a:gd name="connsiteY15" fmla="*/ 249382 h 2088573"/>
              <a:gd name="connsiteX16" fmla="*/ 1460501 w 3976833"/>
              <a:gd name="connsiteY16" fmla="*/ 554182 h 2088573"/>
              <a:gd name="connsiteX17" fmla="*/ 1765301 w 3976833"/>
              <a:gd name="connsiteY17" fmla="*/ 554182 h 2088573"/>
              <a:gd name="connsiteX18" fmla="*/ 1765301 w 3976833"/>
              <a:gd name="connsiteY18" fmla="*/ 249382 h 2088573"/>
              <a:gd name="connsiteX19" fmla="*/ 1689101 w 3976833"/>
              <a:gd name="connsiteY19" fmla="*/ 173182 h 2088573"/>
              <a:gd name="connsiteX20" fmla="*/ 1689101 w 3976833"/>
              <a:gd name="connsiteY20" fmla="*/ 20782 h 2088573"/>
              <a:gd name="connsiteX21" fmla="*/ 2374901 w 3976833"/>
              <a:gd name="connsiteY21" fmla="*/ 20782 h 2088573"/>
              <a:gd name="connsiteX22" fmla="*/ 2374901 w 3976833"/>
              <a:gd name="connsiteY22" fmla="*/ 173182 h 2088573"/>
              <a:gd name="connsiteX23" fmla="*/ 2298701 w 3976833"/>
              <a:gd name="connsiteY23" fmla="*/ 249382 h 2088573"/>
              <a:gd name="connsiteX24" fmla="*/ 2298701 w 3976833"/>
              <a:gd name="connsiteY24" fmla="*/ 554182 h 2088573"/>
              <a:gd name="connsiteX25" fmla="*/ 2603501 w 3976833"/>
              <a:gd name="connsiteY25" fmla="*/ 554182 h 2088573"/>
              <a:gd name="connsiteX26" fmla="*/ 2603501 w 3976833"/>
              <a:gd name="connsiteY26" fmla="*/ 249382 h 2088573"/>
              <a:gd name="connsiteX27" fmla="*/ 2527301 w 3976833"/>
              <a:gd name="connsiteY27" fmla="*/ 173182 h 2088573"/>
              <a:gd name="connsiteX28" fmla="*/ 2527301 w 3976833"/>
              <a:gd name="connsiteY28" fmla="*/ 20782 h 2088573"/>
              <a:gd name="connsiteX29" fmla="*/ 3265056 w 3976833"/>
              <a:gd name="connsiteY29" fmla="*/ 0 h 2088573"/>
              <a:gd name="connsiteX0" fmla="*/ 3265056 w 3976833"/>
              <a:gd name="connsiteY0" fmla="*/ 218136 h 2306709"/>
              <a:gd name="connsiteX1" fmla="*/ 3789796 w 3976833"/>
              <a:gd name="connsiteY1" fmla="*/ 218136 h 2306709"/>
              <a:gd name="connsiteX2" fmla="*/ 3945660 w 3976833"/>
              <a:gd name="connsiteY2" fmla="*/ 270091 h 2306709"/>
              <a:gd name="connsiteX3" fmla="*/ 3976833 w 3976833"/>
              <a:gd name="connsiteY3" fmla="*/ 420759 h 2306709"/>
              <a:gd name="connsiteX4" fmla="*/ 3971637 w 3976833"/>
              <a:gd name="connsiteY4" fmla="*/ 2093695 h 2306709"/>
              <a:gd name="connsiteX5" fmla="*/ 3956051 w 3976833"/>
              <a:gd name="connsiteY5" fmla="*/ 2259950 h 2306709"/>
              <a:gd name="connsiteX6" fmla="*/ 3779406 w 3976833"/>
              <a:gd name="connsiteY6" fmla="*/ 2306709 h 2306709"/>
              <a:gd name="connsiteX7" fmla="*/ 256887 w 3976833"/>
              <a:gd name="connsiteY7" fmla="*/ 2301513 h 2306709"/>
              <a:gd name="connsiteX8" fmla="*/ 88900 w 3976833"/>
              <a:gd name="connsiteY8" fmla="*/ 2296318 h 2306709"/>
              <a:gd name="connsiteX9" fmla="*/ 88901 w 3976833"/>
              <a:gd name="connsiteY9" fmla="*/ 2143918 h 2306709"/>
              <a:gd name="connsiteX10" fmla="*/ 88901 w 3976833"/>
              <a:gd name="connsiteY10" fmla="*/ 391318 h 2306709"/>
              <a:gd name="connsiteX11" fmla="*/ 88901 w 3976833"/>
              <a:gd name="connsiteY11" fmla="*/ 238918 h 2306709"/>
              <a:gd name="connsiteX12" fmla="*/ 241300 w 3976833"/>
              <a:gd name="connsiteY12" fmla="*/ 238918 h 2306709"/>
              <a:gd name="connsiteX13" fmla="*/ 1536701 w 3976833"/>
              <a:gd name="connsiteY13" fmla="*/ 238918 h 2306709"/>
              <a:gd name="connsiteX14" fmla="*/ 1536701 w 3976833"/>
              <a:gd name="connsiteY14" fmla="*/ 391318 h 2306709"/>
              <a:gd name="connsiteX15" fmla="*/ 1460501 w 3976833"/>
              <a:gd name="connsiteY15" fmla="*/ 467518 h 2306709"/>
              <a:gd name="connsiteX16" fmla="*/ 1460501 w 3976833"/>
              <a:gd name="connsiteY16" fmla="*/ 772318 h 2306709"/>
              <a:gd name="connsiteX17" fmla="*/ 1765301 w 3976833"/>
              <a:gd name="connsiteY17" fmla="*/ 772318 h 2306709"/>
              <a:gd name="connsiteX18" fmla="*/ 1765301 w 3976833"/>
              <a:gd name="connsiteY18" fmla="*/ 467518 h 2306709"/>
              <a:gd name="connsiteX19" fmla="*/ 1689101 w 3976833"/>
              <a:gd name="connsiteY19" fmla="*/ 391318 h 2306709"/>
              <a:gd name="connsiteX20" fmla="*/ 1689101 w 3976833"/>
              <a:gd name="connsiteY20" fmla="*/ 238918 h 2306709"/>
              <a:gd name="connsiteX21" fmla="*/ 2374901 w 3976833"/>
              <a:gd name="connsiteY21" fmla="*/ 238918 h 2306709"/>
              <a:gd name="connsiteX22" fmla="*/ 2374901 w 3976833"/>
              <a:gd name="connsiteY22" fmla="*/ 391318 h 2306709"/>
              <a:gd name="connsiteX23" fmla="*/ 2298701 w 3976833"/>
              <a:gd name="connsiteY23" fmla="*/ 467518 h 2306709"/>
              <a:gd name="connsiteX24" fmla="*/ 2298701 w 3976833"/>
              <a:gd name="connsiteY24" fmla="*/ 772318 h 2306709"/>
              <a:gd name="connsiteX25" fmla="*/ 2603501 w 3976833"/>
              <a:gd name="connsiteY25" fmla="*/ 772318 h 2306709"/>
              <a:gd name="connsiteX26" fmla="*/ 2603501 w 3976833"/>
              <a:gd name="connsiteY26" fmla="*/ 467518 h 2306709"/>
              <a:gd name="connsiteX27" fmla="*/ 2527301 w 3976833"/>
              <a:gd name="connsiteY27" fmla="*/ 391318 h 2306709"/>
              <a:gd name="connsiteX28" fmla="*/ 2527301 w 3976833"/>
              <a:gd name="connsiteY28" fmla="*/ 238918 h 2306709"/>
              <a:gd name="connsiteX29" fmla="*/ 3265056 w 3976833"/>
              <a:gd name="connsiteY29" fmla="*/ 218136 h 2306709"/>
              <a:gd name="connsiteX0" fmla="*/ 3177887 w 3889664"/>
              <a:gd name="connsiteY0" fmla="*/ 218136 h 2306709"/>
              <a:gd name="connsiteX1" fmla="*/ 3702627 w 3889664"/>
              <a:gd name="connsiteY1" fmla="*/ 218136 h 2306709"/>
              <a:gd name="connsiteX2" fmla="*/ 3858491 w 3889664"/>
              <a:gd name="connsiteY2" fmla="*/ 270091 h 2306709"/>
              <a:gd name="connsiteX3" fmla="*/ 3889664 w 3889664"/>
              <a:gd name="connsiteY3" fmla="*/ 420759 h 2306709"/>
              <a:gd name="connsiteX4" fmla="*/ 3884468 w 3889664"/>
              <a:gd name="connsiteY4" fmla="*/ 2093695 h 2306709"/>
              <a:gd name="connsiteX5" fmla="*/ 3868882 w 3889664"/>
              <a:gd name="connsiteY5" fmla="*/ 2259950 h 2306709"/>
              <a:gd name="connsiteX6" fmla="*/ 3692237 w 3889664"/>
              <a:gd name="connsiteY6" fmla="*/ 2306709 h 2306709"/>
              <a:gd name="connsiteX7" fmla="*/ 169718 w 3889664"/>
              <a:gd name="connsiteY7" fmla="*/ 2301513 h 2306709"/>
              <a:gd name="connsiteX8" fmla="*/ 1731 w 3889664"/>
              <a:gd name="connsiteY8" fmla="*/ 2296318 h 2306709"/>
              <a:gd name="connsiteX9" fmla="*/ 1732 w 3889664"/>
              <a:gd name="connsiteY9" fmla="*/ 2143918 h 2306709"/>
              <a:gd name="connsiteX10" fmla="*/ 1732 w 3889664"/>
              <a:gd name="connsiteY10" fmla="*/ 391318 h 2306709"/>
              <a:gd name="connsiteX11" fmla="*/ 1732 w 3889664"/>
              <a:gd name="connsiteY11" fmla="*/ 238918 h 2306709"/>
              <a:gd name="connsiteX12" fmla="*/ 154131 w 3889664"/>
              <a:gd name="connsiteY12" fmla="*/ 238918 h 2306709"/>
              <a:gd name="connsiteX13" fmla="*/ 1449532 w 3889664"/>
              <a:gd name="connsiteY13" fmla="*/ 238918 h 2306709"/>
              <a:gd name="connsiteX14" fmla="*/ 1449532 w 3889664"/>
              <a:gd name="connsiteY14" fmla="*/ 391318 h 2306709"/>
              <a:gd name="connsiteX15" fmla="*/ 1373332 w 3889664"/>
              <a:gd name="connsiteY15" fmla="*/ 467518 h 2306709"/>
              <a:gd name="connsiteX16" fmla="*/ 1373332 w 3889664"/>
              <a:gd name="connsiteY16" fmla="*/ 772318 h 2306709"/>
              <a:gd name="connsiteX17" fmla="*/ 1678132 w 3889664"/>
              <a:gd name="connsiteY17" fmla="*/ 772318 h 2306709"/>
              <a:gd name="connsiteX18" fmla="*/ 1678132 w 3889664"/>
              <a:gd name="connsiteY18" fmla="*/ 467518 h 2306709"/>
              <a:gd name="connsiteX19" fmla="*/ 1601932 w 3889664"/>
              <a:gd name="connsiteY19" fmla="*/ 391318 h 2306709"/>
              <a:gd name="connsiteX20" fmla="*/ 1601932 w 3889664"/>
              <a:gd name="connsiteY20" fmla="*/ 238918 h 2306709"/>
              <a:gd name="connsiteX21" fmla="*/ 2287732 w 3889664"/>
              <a:gd name="connsiteY21" fmla="*/ 238918 h 2306709"/>
              <a:gd name="connsiteX22" fmla="*/ 2287732 w 3889664"/>
              <a:gd name="connsiteY22" fmla="*/ 391318 h 2306709"/>
              <a:gd name="connsiteX23" fmla="*/ 2211532 w 3889664"/>
              <a:gd name="connsiteY23" fmla="*/ 467518 h 2306709"/>
              <a:gd name="connsiteX24" fmla="*/ 2211532 w 3889664"/>
              <a:gd name="connsiteY24" fmla="*/ 772318 h 2306709"/>
              <a:gd name="connsiteX25" fmla="*/ 2516332 w 3889664"/>
              <a:gd name="connsiteY25" fmla="*/ 772318 h 2306709"/>
              <a:gd name="connsiteX26" fmla="*/ 2516332 w 3889664"/>
              <a:gd name="connsiteY26" fmla="*/ 467518 h 2306709"/>
              <a:gd name="connsiteX27" fmla="*/ 2440132 w 3889664"/>
              <a:gd name="connsiteY27" fmla="*/ 391318 h 2306709"/>
              <a:gd name="connsiteX28" fmla="*/ 2440132 w 3889664"/>
              <a:gd name="connsiteY28" fmla="*/ 238918 h 2306709"/>
              <a:gd name="connsiteX29" fmla="*/ 3177887 w 3889664"/>
              <a:gd name="connsiteY29" fmla="*/ 218136 h 2306709"/>
              <a:gd name="connsiteX0" fmla="*/ 3177887 w 3889664"/>
              <a:gd name="connsiteY0" fmla="*/ 27636 h 2116209"/>
              <a:gd name="connsiteX1" fmla="*/ 3702627 w 3889664"/>
              <a:gd name="connsiteY1" fmla="*/ 27636 h 2116209"/>
              <a:gd name="connsiteX2" fmla="*/ 3858491 w 3889664"/>
              <a:gd name="connsiteY2" fmla="*/ 79591 h 2116209"/>
              <a:gd name="connsiteX3" fmla="*/ 3889664 w 3889664"/>
              <a:gd name="connsiteY3" fmla="*/ 230259 h 2116209"/>
              <a:gd name="connsiteX4" fmla="*/ 3884468 w 3889664"/>
              <a:gd name="connsiteY4" fmla="*/ 1903195 h 2116209"/>
              <a:gd name="connsiteX5" fmla="*/ 3868882 w 3889664"/>
              <a:gd name="connsiteY5" fmla="*/ 2069450 h 2116209"/>
              <a:gd name="connsiteX6" fmla="*/ 3692237 w 3889664"/>
              <a:gd name="connsiteY6" fmla="*/ 2116209 h 2116209"/>
              <a:gd name="connsiteX7" fmla="*/ 169718 w 3889664"/>
              <a:gd name="connsiteY7" fmla="*/ 2111013 h 2116209"/>
              <a:gd name="connsiteX8" fmla="*/ 1731 w 3889664"/>
              <a:gd name="connsiteY8" fmla="*/ 2105818 h 2116209"/>
              <a:gd name="connsiteX9" fmla="*/ 1732 w 3889664"/>
              <a:gd name="connsiteY9" fmla="*/ 1953418 h 2116209"/>
              <a:gd name="connsiteX10" fmla="*/ 1732 w 3889664"/>
              <a:gd name="connsiteY10" fmla="*/ 200818 h 2116209"/>
              <a:gd name="connsiteX11" fmla="*/ 1732 w 3889664"/>
              <a:gd name="connsiteY11" fmla="*/ 48418 h 2116209"/>
              <a:gd name="connsiteX12" fmla="*/ 154131 w 3889664"/>
              <a:gd name="connsiteY12" fmla="*/ 48418 h 2116209"/>
              <a:gd name="connsiteX13" fmla="*/ 1449532 w 3889664"/>
              <a:gd name="connsiteY13" fmla="*/ 48418 h 2116209"/>
              <a:gd name="connsiteX14" fmla="*/ 1449532 w 3889664"/>
              <a:gd name="connsiteY14" fmla="*/ 200818 h 2116209"/>
              <a:gd name="connsiteX15" fmla="*/ 1373332 w 3889664"/>
              <a:gd name="connsiteY15" fmla="*/ 277018 h 2116209"/>
              <a:gd name="connsiteX16" fmla="*/ 1373332 w 3889664"/>
              <a:gd name="connsiteY16" fmla="*/ 581818 h 2116209"/>
              <a:gd name="connsiteX17" fmla="*/ 1678132 w 3889664"/>
              <a:gd name="connsiteY17" fmla="*/ 581818 h 2116209"/>
              <a:gd name="connsiteX18" fmla="*/ 1678132 w 3889664"/>
              <a:gd name="connsiteY18" fmla="*/ 277018 h 2116209"/>
              <a:gd name="connsiteX19" fmla="*/ 1601932 w 3889664"/>
              <a:gd name="connsiteY19" fmla="*/ 200818 h 2116209"/>
              <a:gd name="connsiteX20" fmla="*/ 1601932 w 3889664"/>
              <a:gd name="connsiteY20" fmla="*/ 48418 h 2116209"/>
              <a:gd name="connsiteX21" fmla="*/ 2287732 w 3889664"/>
              <a:gd name="connsiteY21" fmla="*/ 48418 h 2116209"/>
              <a:gd name="connsiteX22" fmla="*/ 2287732 w 3889664"/>
              <a:gd name="connsiteY22" fmla="*/ 200818 h 2116209"/>
              <a:gd name="connsiteX23" fmla="*/ 2211532 w 3889664"/>
              <a:gd name="connsiteY23" fmla="*/ 277018 h 2116209"/>
              <a:gd name="connsiteX24" fmla="*/ 2211532 w 3889664"/>
              <a:gd name="connsiteY24" fmla="*/ 581818 h 2116209"/>
              <a:gd name="connsiteX25" fmla="*/ 2516332 w 3889664"/>
              <a:gd name="connsiteY25" fmla="*/ 581818 h 2116209"/>
              <a:gd name="connsiteX26" fmla="*/ 2516332 w 3889664"/>
              <a:gd name="connsiteY26" fmla="*/ 277018 h 2116209"/>
              <a:gd name="connsiteX27" fmla="*/ 2440132 w 3889664"/>
              <a:gd name="connsiteY27" fmla="*/ 200818 h 2116209"/>
              <a:gd name="connsiteX28" fmla="*/ 2440132 w 3889664"/>
              <a:gd name="connsiteY28" fmla="*/ 48418 h 2116209"/>
              <a:gd name="connsiteX29" fmla="*/ 3177887 w 3889664"/>
              <a:gd name="connsiteY29" fmla="*/ 27636 h 2116209"/>
              <a:gd name="connsiteX0" fmla="*/ 3209492 w 3921269"/>
              <a:gd name="connsiteY0" fmla="*/ 27636 h 2116209"/>
              <a:gd name="connsiteX1" fmla="*/ 3734232 w 3921269"/>
              <a:gd name="connsiteY1" fmla="*/ 27636 h 2116209"/>
              <a:gd name="connsiteX2" fmla="*/ 3890096 w 3921269"/>
              <a:gd name="connsiteY2" fmla="*/ 79591 h 2116209"/>
              <a:gd name="connsiteX3" fmla="*/ 3921269 w 3921269"/>
              <a:gd name="connsiteY3" fmla="*/ 230259 h 2116209"/>
              <a:gd name="connsiteX4" fmla="*/ 3916073 w 3921269"/>
              <a:gd name="connsiteY4" fmla="*/ 1903195 h 2116209"/>
              <a:gd name="connsiteX5" fmla="*/ 3900487 w 3921269"/>
              <a:gd name="connsiteY5" fmla="*/ 2069450 h 2116209"/>
              <a:gd name="connsiteX6" fmla="*/ 3723842 w 3921269"/>
              <a:gd name="connsiteY6" fmla="*/ 2116209 h 2116209"/>
              <a:gd name="connsiteX7" fmla="*/ 201323 w 3921269"/>
              <a:gd name="connsiteY7" fmla="*/ 2111013 h 2116209"/>
              <a:gd name="connsiteX8" fmla="*/ 33336 w 3921269"/>
              <a:gd name="connsiteY8" fmla="*/ 2105818 h 2116209"/>
              <a:gd name="connsiteX9" fmla="*/ 33337 w 3921269"/>
              <a:gd name="connsiteY9" fmla="*/ 1953418 h 2116209"/>
              <a:gd name="connsiteX10" fmla="*/ 33337 w 3921269"/>
              <a:gd name="connsiteY10" fmla="*/ 200818 h 2116209"/>
              <a:gd name="connsiteX11" fmla="*/ 33337 w 3921269"/>
              <a:gd name="connsiteY11" fmla="*/ 48418 h 2116209"/>
              <a:gd name="connsiteX12" fmla="*/ 185736 w 3921269"/>
              <a:gd name="connsiteY12" fmla="*/ 48418 h 2116209"/>
              <a:gd name="connsiteX13" fmla="*/ 1481137 w 3921269"/>
              <a:gd name="connsiteY13" fmla="*/ 48418 h 2116209"/>
              <a:gd name="connsiteX14" fmla="*/ 1481137 w 3921269"/>
              <a:gd name="connsiteY14" fmla="*/ 200818 h 2116209"/>
              <a:gd name="connsiteX15" fmla="*/ 1404937 w 3921269"/>
              <a:gd name="connsiteY15" fmla="*/ 277018 h 2116209"/>
              <a:gd name="connsiteX16" fmla="*/ 1404937 w 3921269"/>
              <a:gd name="connsiteY16" fmla="*/ 581818 h 2116209"/>
              <a:gd name="connsiteX17" fmla="*/ 1709737 w 3921269"/>
              <a:gd name="connsiteY17" fmla="*/ 581818 h 2116209"/>
              <a:gd name="connsiteX18" fmla="*/ 1709737 w 3921269"/>
              <a:gd name="connsiteY18" fmla="*/ 277018 h 2116209"/>
              <a:gd name="connsiteX19" fmla="*/ 1633537 w 3921269"/>
              <a:gd name="connsiteY19" fmla="*/ 200818 h 2116209"/>
              <a:gd name="connsiteX20" fmla="*/ 1633537 w 3921269"/>
              <a:gd name="connsiteY20" fmla="*/ 48418 h 2116209"/>
              <a:gd name="connsiteX21" fmla="*/ 2319337 w 3921269"/>
              <a:gd name="connsiteY21" fmla="*/ 48418 h 2116209"/>
              <a:gd name="connsiteX22" fmla="*/ 2319337 w 3921269"/>
              <a:gd name="connsiteY22" fmla="*/ 200818 h 2116209"/>
              <a:gd name="connsiteX23" fmla="*/ 2243137 w 3921269"/>
              <a:gd name="connsiteY23" fmla="*/ 277018 h 2116209"/>
              <a:gd name="connsiteX24" fmla="*/ 2243137 w 3921269"/>
              <a:gd name="connsiteY24" fmla="*/ 581818 h 2116209"/>
              <a:gd name="connsiteX25" fmla="*/ 2547937 w 3921269"/>
              <a:gd name="connsiteY25" fmla="*/ 581818 h 2116209"/>
              <a:gd name="connsiteX26" fmla="*/ 2547937 w 3921269"/>
              <a:gd name="connsiteY26" fmla="*/ 277018 h 2116209"/>
              <a:gd name="connsiteX27" fmla="*/ 2471737 w 3921269"/>
              <a:gd name="connsiteY27" fmla="*/ 200818 h 2116209"/>
              <a:gd name="connsiteX28" fmla="*/ 2471737 w 3921269"/>
              <a:gd name="connsiteY28" fmla="*/ 48418 h 2116209"/>
              <a:gd name="connsiteX29" fmla="*/ 3209492 w 3921269"/>
              <a:gd name="connsiteY29" fmla="*/ 27636 h 2116209"/>
              <a:gd name="connsiteX0" fmla="*/ 3259500 w 3971277"/>
              <a:gd name="connsiteY0" fmla="*/ 0 h 2088573"/>
              <a:gd name="connsiteX1" fmla="*/ 3784240 w 3971277"/>
              <a:gd name="connsiteY1" fmla="*/ 0 h 2088573"/>
              <a:gd name="connsiteX2" fmla="*/ 3940104 w 3971277"/>
              <a:gd name="connsiteY2" fmla="*/ 51955 h 2088573"/>
              <a:gd name="connsiteX3" fmla="*/ 3971277 w 3971277"/>
              <a:gd name="connsiteY3" fmla="*/ 202623 h 2088573"/>
              <a:gd name="connsiteX4" fmla="*/ 3966081 w 3971277"/>
              <a:gd name="connsiteY4" fmla="*/ 1875559 h 2088573"/>
              <a:gd name="connsiteX5" fmla="*/ 3950495 w 3971277"/>
              <a:gd name="connsiteY5" fmla="*/ 2041814 h 2088573"/>
              <a:gd name="connsiteX6" fmla="*/ 3773850 w 3971277"/>
              <a:gd name="connsiteY6" fmla="*/ 2088573 h 2088573"/>
              <a:gd name="connsiteX7" fmla="*/ 251331 w 3971277"/>
              <a:gd name="connsiteY7" fmla="*/ 2083377 h 2088573"/>
              <a:gd name="connsiteX8" fmla="*/ 83344 w 3971277"/>
              <a:gd name="connsiteY8" fmla="*/ 2078182 h 2088573"/>
              <a:gd name="connsiteX9" fmla="*/ 83345 w 3971277"/>
              <a:gd name="connsiteY9" fmla="*/ 1925782 h 2088573"/>
              <a:gd name="connsiteX10" fmla="*/ 83345 w 3971277"/>
              <a:gd name="connsiteY10" fmla="*/ 173182 h 2088573"/>
              <a:gd name="connsiteX11" fmla="*/ 116683 w 3971277"/>
              <a:gd name="connsiteY11" fmla="*/ 51738 h 2088573"/>
              <a:gd name="connsiteX12" fmla="*/ 235744 w 3971277"/>
              <a:gd name="connsiteY12" fmla="*/ 20782 h 2088573"/>
              <a:gd name="connsiteX13" fmla="*/ 1531145 w 3971277"/>
              <a:gd name="connsiteY13" fmla="*/ 20782 h 2088573"/>
              <a:gd name="connsiteX14" fmla="*/ 1531145 w 3971277"/>
              <a:gd name="connsiteY14" fmla="*/ 173182 h 2088573"/>
              <a:gd name="connsiteX15" fmla="*/ 1454945 w 3971277"/>
              <a:gd name="connsiteY15" fmla="*/ 249382 h 2088573"/>
              <a:gd name="connsiteX16" fmla="*/ 1454945 w 3971277"/>
              <a:gd name="connsiteY16" fmla="*/ 554182 h 2088573"/>
              <a:gd name="connsiteX17" fmla="*/ 1759745 w 3971277"/>
              <a:gd name="connsiteY17" fmla="*/ 554182 h 2088573"/>
              <a:gd name="connsiteX18" fmla="*/ 1759745 w 3971277"/>
              <a:gd name="connsiteY18" fmla="*/ 249382 h 2088573"/>
              <a:gd name="connsiteX19" fmla="*/ 1683545 w 3971277"/>
              <a:gd name="connsiteY19" fmla="*/ 173182 h 2088573"/>
              <a:gd name="connsiteX20" fmla="*/ 1683545 w 3971277"/>
              <a:gd name="connsiteY20" fmla="*/ 20782 h 2088573"/>
              <a:gd name="connsiteX21" fmla="*/ 2369345 w 3971277"/>
              <a:gd name="connsiteY21" fmla="*/ 20782 h 2088573"/>
              <a:gd name="connsiteX22" fmla="*/ 2369345 w 3971277"/>
              <a:gd name="connsiteY22" fmla="*/ 173182 h 2088573"/>
              <a:gd name="connsiteX23" fmla="*/ 2293145 w 3971277"/>
              <a:gd name="connsiteY23" fmla="*/ 249382 h 2088573"/>
              <a:gd name="connsiteX24" fmla="*/ 2293145 w 3971277"/>
              <a:gd name="connsiteY24" fmla="*/ 554182 h 2088573"/>
              <a:gd name="connsiteX25" fmla="*/ 2597945 w 3971277"/>
              <a:gd name="connsiteY25" fmla="*/ 554182 h 2088573"/>
              <a:gd name="connsiteX26" fmla="*/ 2597945 w 3971277"/>
              <a:gd name="connsiteY26" fmla="*/ 249382 h 2088573"/>
              <a:gd name="connsiteX27" fmla="*/ 2521745 w 3971277"/>
              <a:gd name="connsiteY27" fmla="*/ 173182 h 2088573"/>
              <a:gd name="connsiteX28" fmla="*/ 2521745 w 3971277"/>
              <a:gd name="connsiteY28" fmla="*/ 20782 h 2088573"/>
              <a:gd name="connsiteX29" fmla="*/ 3259500 w 3971277"/>
              <a:gd name="connsiteY29" fmla="*/ 0 h 2088573"/>
              <a:gd name="connsiteX0" fmla="*/ 3177887 w 3889664"/>
              <a:gd name="connsiteY0" fmla="*/ 0 h 2088573"/>
              <a:gd name="connsiteX1" fmla="*/ 3702627 w 3889664"/>
              <a:gd name="connsiteY1" fmla="*/ 0 h 2088573"/>
              <a:gd name="connsiteX2" fmla="*/ 3858491 w 3889664"/>
              <a:gd name="connsiteY2" fmla="*/ 51955 h 2088573"/>
              <a:gd name="connsiteX3" fmla="*/ 3889664 w 3889664"/>
              <a:gd name="connsiteY3" fmla="*/ 202623 h 2088573"/>
              <a:gd name="connsiteX4" fmla="*/ 3884468 w 3889664"/>
              <a:gd name="connsiteY4" fmla="*/ 1875559 h 2088573"/>
              <a:gd name="connsiteX5" fmla="*/ 3868882 w 3889664"/>
              <a:gd name="connsiteY5" fmla="*/ 2041814 h 2088573"/>
              <a:gd name="connsiteX6" fmla="*/ 3692237 w 3889664"/>
              <a:gd name="connsiteY6" fmla="*/ 2088573 h 2088573"/>
              <a:gd name="connsiteX7" fmla="*/ 169718 w 3889664"/>
              <a:gd name="connsiteY7" fmla="*/ 2083377 h 2088573"/>
              <a:gd name="connsiteX8" fmla="*/ 1731 w 3889664"/>
              <a:gd name="connsiteY8" fmla="*/ 2078182 h 2088573"/>
              <a:gd name="connsiteX9" fmla="*/ 1732 w 3889664"/>
              <a:gd name="connsiteY9" fmla="*/ 1925782 h 2088573"/>
              <a:gd name="connsiteX10" fmla="*/ 1732 w 3889664"/>
              <a:gd name="connsiteY10" fmla="*/ 173182 h 2088573"/>
              <a:gd name="connsiteX11" fmla="*/ 35070 w 3889664"/>
              <a:gd name="connsiteY11" fmla="*/ 51738 h 2088573"/>
              <a:gd name="connsiteX12" fmla="*/ 154131 w 3889664"/>
              <a:gd name="connsiteY12" fmla="*/ 20782 h 2088573"/>
              <a:gd name="connsiteX13" fmla="*/ 1449532 w 3889664"/>
              <a:gd name="connsiteY13" fmla="*/ 20782 h 2088573"/>
              <a:gd name="connsiteX14" fmla="*/ 1449532 w 3889664"/>
              <a:gd name="connsiteY14" fmla="*/ 173182 h 2088573"/>
              <a:gd name="connsiteX15" fmla="*/ 1373332 w 3889664"/>
              <a:gd name="connsiteY15" fmla="*/ 249382 h 2088573"/>
              <a:gd name="connsiteX16" fmla="*/ 1373332 w 3889664"/>
              <a:gd name="connsiteY16" fmla="*/ 554182 h 2088573"/>
              <a:gd name="connsiteX17" fmla="*/ 1678132 w 3889664"/>
              <a:gd name="connsiteY17" fmla="*/ 554182 h 2088573"/>
              <a:gd name="connsiteX18" fmla="*/ 1678132 w 3889664"/>
              <a:gd name="connsiteY18" fmla="*/ 249382 h 2088573"/>
              <a:gd name="connsiteX19" fmla="*/ 1601932 w 3889664"/>
              <a:gd name="connsiteY19" fmla="*/ 173182 h 2088573"/>
              <a:gd name="connsiteX20" fmla="*/ 1601932 w 3889664"/>
              <a:gd name="connsiteY20" fmla="*/ 20782 h 2088573"/>
              <a:gd name="connsiteX21" fmla="*/ 2287732 w 3889664"/>
              <a:gd name="connsiteY21" fmla="*/ 20782 h 2088573"/>
              <a:gd name="connsiteX22" fmla="*/ 2287732 w 3889664"/>
              <a:gd name="connsiteY22" fmla="*/ 173182 h 2088573"/>
              <a:gd name="connsiteX23" fmla="*/ 2211532 w 3889664"/>
              <a:gd name="connsiteY23" fmla="*/ 249382 h 2088573"/>
              <a:gd name="connsiteX24" fmla="*/ 2211532 w 3889664"/>
              <a:gd name="connsiteY24" fmla="*/ 554182 h 2088573"/>
              <a:gd name="connsiteX25" fmla="*/ 2516332 w 3889664"/>
              <a:gd name="connsiteY25" fmla="*/ 554182 h 2088573"/>
              <a:gd name="connsiteX26" fmla="*/ 2516332 w 3889664"/>
              <a:gd name="connsiteY26" fmla="*/ 249382 h 2088573"/>
              <a:gd name="connsiteX27" fmla="*/ 2440132 w 3889664"/>
              <a:gd name="connsiteY27" fmla="*/ 173182 h 2088573"/>
              <a:gd name="connsiteX28" fmla="*/ 2440132 w 3889664"/>
              <a:gd name="connsiteY28" fmla="*/ 20782 h 2088573"/>
              <a:gd name="connsiteX29" fmla="*/ 3177887 w 3889664"/>
              <a:gd name="connsiteY29" fmla="*/ 0 h 2088573"/>
              <a:gd name="connsiteX0" fmla="*/ 3177887 w 3889664"/>
              <a:gd name="connsiteY0" fmla="*/ 0 h 2088573"/>
              <a:gd name="connsiteX1" fmla="*/ 3702627 w 3889664"/>
              <a:gd name="connsiteY1" fmla="*/ 0 h 2088573"/>
              <a:gd name="connsiteX2" fmla="*/ 3858491 w 3889664"/>
              <a:gd name="connsiteY2" fmla="*/ 51955 h 2088573"/>
              <a:gd name="connsiteX3" fmla="*/ 3889664 w 3889664"/>
              <a:gd name="connsiteY3" fmla="*/ 202623 h 2088573"/>
              <a:gd name="connsiteX4" fmla="*/ 3884468 w 3889664"/>
              <a:gd name="connsiteY4" fmla="*/ 1875559 h 2088573"/>
              <a:gd name="connsiteX5" fmla="*/ 3868882 w 3889664"/>
              <a:gd name="connsiteY5" fmla="*/ 2041814 h 2088573"/>
              <a:gd name="connsiteX6" fmla="*/ 3692237 w 3889664"/>
              <a:gd name="connsiteY6" fmla="*/ 2088573 h 2088573"/>
              <a:gd name="connsiteX7" fmla="*/ 169718 w 3889664"/>
              <a:gd name="connsiteY7" fmla="*/ 2083377 h 2088573"/>
              <a:gd name="connsiteX8" fmla="*/ 1731 w 3889664"/>
              <a:gd name="connsiteY8" fmla="*/ 2078182 h 2088573"/>
              <a:gd name="connsiteX9" fmla="*/ 1732 w 3889664"/>
              <a:gd name="connsiteY9" fmla="*/ 1925782 h 2088573"/>
              <a:gd name="connsiteX10" fmla="*/ 1732 w 3889664"/>
              <a:gd name="connsiteY10" fmla="*/ 173182 h 2088573"/>
              <a:gd name="connsiteX11" fmla="*/ 35070 w 3889664"/>
              <a:gd name="connsiteY11" fmla="*/ 51738 h 2088573"/>
              <a:gd name="connsiteX12" fmla="*/ 154131 w 3889664"/>
              <a:gd name="connsiteY12" fmla="*/ 20782 h 2088573"/>
              <a:gd name="connsiteX13" fmla="*/ 1449532 w 3889664"/>
              <a:gd name="connsiteY13" fmla="*/ 20782 h 2088573"/>
              <a:gd name="connsiteX14" fmla="*/ 1449532 w 3889664"/>
              <a:gd name="connsiteY14" fmla="*/ 173182 h 2088573"/>
              <a:gd name="connsiteX15" fmla="*/ 1373332 w 3889664"/>
              <a:gd name="connsiteY15" fmla="*/ 249382 h 2088573"/>
              <a:gd name="connsiteX16" fmla="*/ 1373332 w 3889664"/>
              <a:gd name="connsiteY16" fmla="*/ 554182 h 2088573"/>
              <a:gd name="connsiteX17" fmla="*/ 1678132 w 3889664"/>
              <a:gd name="connsiteY17" fmla="*/ 554182 h 2088573"/>
              <a:gd name="connsiteX18" fmla="*/ 1678132 w 3889664"/>
              <a:gd name="connsiteY18" fmla="*/ 249382 h 2088573"/>
              <a:gd name="connsiteX19" fmla="*/ 1601932 w 3889664"/>
              <a:gd name="connsiteY19" fmla="*/ 173182 h 2088573"/>
              <a:gd name="connsiteX20" fmla="*/ 1601932 w 3889664"/>
              <a:gd name="connsiteY20" fmla="*/ 20782 h 2088573"/>
              <a:gd name="connsiteX21" fmla="*/ 2287732 w 3889664"/>
              <a:gd name="connsiteY21" fmla="*/ 20782 h 2088573"/>
              <a:gd name="connsiteX22" fmla="*/ 2287732 w 3889664"/>
              <a:gd name="connsiteY22" fmla="*/ 173182 h 2088573"/>
              <a:gd name="connsiteX23" fmla="*/ 2211532 w 3889664"/>
              <a:gd name="connsiteY23" fmla="*/ 249382 h 2088573"/>
              <a:gd name="connsiteX24" fmla="*/ 2211532 w 3889664"/>
              <a:gd name="connsiteY24" fmla="*/ 554182 h 2088573"/>
              <a:gd name="connsiteX25" fmla="*/ 2516332 w 3889664"/>
              <a:gd name="connsiteY25" fmla="*/ 554182 h 2088573"/>
              <a:gd name="connsiteX26" fmla="*/ 2516332 w 3889664"/>
              <a:gd name="connsiteY26" fmla="*/ 249382 h 2088573"/>
              <a:gd name="connsiteX27" fmla="*/ 2440132 w 3889664"/>
              <a:gd name="connsiteY27" fmla="*/ 173182 h 2088573"/>
              <a:gd name="connsiteX28" fmla="*/ 2440132 w 3889664"/>
              <a:gd name="connsiteY28" fmla="*/ 20782 h 2088573"/>
              <a:gd name="connsiteX29" fmla="*/ 3177887 w 3889664"/>
              <a:gd name="connsiteY29" fmla="*/ 0 h 2088573"/>
              <a:gd name="connsiteX0" fmla="*/ 3177887 w 3889664"/>
              <a:gd name="connsiteY0" fmla="*/ 0 h 2088573"/>
              <a:gd name="connsiteX1" fmla="*/ 3702627 w 3889664"/>
              <a:gd name="connsiteY1" fmla="*/ 0 h 2088573"/>
              <a:gd name="connsiteX2" fmla="*/ 3858491 w 3889664"/>
              <a:gd name="connsiteY2" fmla="*/ 51955 h 2088573"/>
              <a:gd name="connsiteX3" fmla="*/ 3889664 w 3889664"/>
              <a:gd name="connsiteY3" fmla="*/ 202623 h 2088573"/>
              <a:gd name="connsiteX4" fmla="*/ 3884468 w 3889664"/>
              <a:gd name="connsiteY4" fmla="*/ 1875559 h 2088573"/>
              <a:gd name="connsiteX5" fmla="*/ 3868882 w 3889664"/>
              <a:gd name="connsiteY5" fmla="*/ 2041814 h 2088573"/>
              <a:gd name="connsiteX6" fmla="*/ 3692237 w 3889664"/>
              <a:gd name="connsiteY6" fmla="*/ 2088573 h 2088573"/>
              <a:gd name="connsiteX7" fmla="*/ 169718 w 3889664"/>
              <a:gd name="connsiteY7" fmla="*/ 2083377 h 2088573"/>
              <a:gd name="connsiteX8" fmla="*/ 1731 w 3889664"/>
              <a:gd name="connsiteY8" fmla="*/ 2078182 h 2088573"/>
              <a:gd name="connsiteX9" fmla="*/ 1732 w 3889664"/>
              <a:gd name="connsiteY9" fmla="*/ 1925782 h 2088573"/>
              <a:gd name="connsiteX10" fmla="*/ 1732 w 3889664"/>
              <a:gd name="connsiteY10" fmla="*/ 173182 h 2088573"/>
              <a:gd name="connsiteX11" fmla="*/ 35070 w 3889664"/>
              <a:gd name="connsiteY11" fmla="*/ 51738 h 2088573"/>
              <a:gd name="connsiteX12" fmla="*/ 154131 w 3889664"/>
              <a:gd name="connsiteY12" fmla="*/ 20782 h 2088573"/>
              <a:gd name="connsiteX13" fmla="*/ 1449532 w 3889664"/>
              <a:gd name="connsiteY13" fmla="*/ 20782 h 2088573"/>
              <a:gd name="connsiteX14" fmla="*/ 1449532 w 3889664"/>
              <a:gd name="connsiteY14" fmla="*/ 173182 h 2088573"/>
              <a:gd name="connsiteX15" fmla="*/ 1373332 w 3889664"/>
              <a:gd name="connsiteY15" fmla="*/ 249382 h 2088573"/>
              <a:gd name="connsiteX16" fmla="*/ 1373332 w 3889664"/>
              <a:gd name="connsiteY16" fmla="*/ 554182 h 2088573"/>
              <a:gd name="connsiteX17" fmla="*/ 1678132 w 3889664"/>
              <a:gd name="connsiteY17" fmla="*/ 554182 h 2088573"/>
              <a:gd name="connsiteX18" fmla="*/ 1678132 w 3889664"/>
              <a:gd name="connsiteY18" fmla="*/ 249382 h 2088573"/>
              <a:gd name="connsiteX19" fmla="*/ 1601932 w 3889664"/>
              <a:gd name="connsiteY19" fmla="*/ 173182 h 2088573"/>
              <a:gd name="connsiteX20" fmla="*/ 1601932 w 3889664"/>
              <a:gd name="connsiteY20" fmla="*/ 20782 h 2088573"/>
              <a:gd name="connsiteX21" fmla="*/ 2287732 w 3889664"/>
              <a:gd name="connsiteY21" fmla="*/ 20782 h 2088573"/>
              <a:gd name="connsiteX22" fmla="*/ 2287732 w 3889664"/>
              <a:gd name="connsiteY22" fmla="*/ 173182 h 2088573"/>
              <a:gd name="connsiteX23" fmla="*/ 2211532 w 3889664"/>
              <a:gd name="connsiteY23" fmla="*/ 249382 h 2088573"/>
              <a:gd name="connsiteX24" fmla="*/ 2211532 w 3889664"/>
              <a:gd name="connsiteY24" fmla="*/ 554182 h 2088573"/>
              <a:gd name="connsiteX25" fmla="*/ 2516332 w 3889664"/>
              <a:gd name="connsiteY25" fmla="*/ 554182 h 2088573"/>
              <a:gd name="connsiteX26" fmla="*/ 2516332 w 3889664"/>
              <a:gd name="connsiteY26" fmla="*/ 249382 h 2088573"/>
              <a:gd name="connsiteX27" fmla="*/ 2440132 w 3889664"/>
              <a:gd name="connsiteY27" fmla="*/ 173182 h 2088573"/>
              <a:gd name="connsiteX28" fmla="*/ 2440132 w 3889664"/>
              <a:gd name="connsiteY28" fmla="*/ 20782 h 2088573"/>
              <a:gd name="connsiteX29" fmla="*/ 3177887 w 3889664"/>
              <a:gd name="connsiteY29" fmla="*/ 0 h 2088573"/>
              <a:gd name="connsiteX0" fmla="*/ 3178535 w 3890312"/>
              <a:gd name="connsiteY0" fmla="*/ 0 h 2088573"/>
              <a:gd name="connsiteX1" fmla="*/ 3703275 w 3890312"/>
              <a:gd name="connsiteY1" fmla="*/ 0 h 2088573"/>
              <a:gd name="connsiteX2" fmla="*/ 3859139 w 3890312"/>
              <a:gd name="connsiteY2" fmla="*/ 51955 h 2088573"/>
              <a:gd name="connsiteX3" fmla="*/ 3890312 w 3890312"/>
              <a:gd name="connsiteY3" fmla="*/ 202623 h 2088573"/>
              <a:gd name="connsiteX4" fmla="*/ 3885116 w 3890312"/>
              <a:gd name="connsiteY4" fmla="*/ 1875559 h 2088573"/>
              <a:gd name="connsiteX5" fmla="*/ 3869530 w 3890312"/>
              <a:gd name="connsiteY5" fmla="*/ 2041814 h 2088573"/>
              <a:gd name="connsiteX6" fmla="*/ 3692885 w 3890312"/>
              <a:gd name="connsiteY6" fmla="*/ 2088573 h 2088573"/>
              <a:gd name="connsiteX7" fmla="*/ 170366 w 3890312"/>
              <a:gd name="connsiteY7" fmla="*/ 2083377 h 2088573"/>
              <a:gd name="connsiteX8" fmla="*/ 2379 w 3890312"/>
              <a:gd name="connsiteY8" fmla="*/ 2078182 h 2088573"/>
              <a:gd name="connsiteX9" fmla="*/ 2380 w 3890312"/>
              <a:gd name="connsiteY9" fmla="*/ 1925782 h 2088573"/>
              <a:gd name="connsiteX10" fmla="*/ 2380 w 3890312"/>
              <a:gd name="connsiteY10" fmla="*/ 173182 h 2088573"/>
              <a:gd name="connsiteX11" fmla="*/ 35718 w 3890312"/>
              <a:gd name="connsiteY11" fmla="*/ 51738 h 2088573"/>
              <a:gd name="connsiteX12" fmla="*/ 154779 w 3890312"/>
              <a:gd name="connsiteY12" fmla="*/ 20782 h 2088573"/>
              <a:gd name="connsiteX13" fmla="*/ 1450180 w 3890312"/>
              <a:gd name="connsiteY13" fmla="*/ 20782 h 2088573"/>
              <a:gd name="connsiteX14" fmla="*/ 1450180 w 3890312"/>
              <a:gd name="connsiteY14" fmla="*/ 173182 h 2088573"/>
              <a:gd name="connsiteX15" fmla="*/ 1373980 w 3890312"/>
              <a:gd name="connsiteY15" fmla="*/ 249382 h 2088573"/>
              <a:gd name="connsiteX16" fmla="*/ 1373980 w 3890312"/>
              <a:gd name="connsiteY16" fmla="*/ 554182 h 2088573"/>
              <a:gd name="connsiteX17" fmla="*/ 1678780 w 3890312"/>
              <a:gd name="connsiteY17" fmla="*/ 554182 h 2088573"/>
              <a:gd name="connsiteX18" fmla="*/ 1678780 w 3890312"/>
              <a:gd name="connsiteY18" fmla="*/ 249382 h 2088573"/>
              <a:gd name="connsiteX19" fmla="*/ 1602580 w 3890312"/>
              <a:gd name="connsiteY19" fmla="*/ 173182 h 2088573"/>
              <a:gd name="connsiteX20" fmla="*/ 1602580 w 3890312"/>
              <a:gd name="connsiteY20" fmla="*/ 20782 h 2088573"/>
              <a:gd name="connsiteX21" fmla="*/ 2288380 w 3890312"/>
              <a:gd name="connsiteY21" fmla="*/ 20782 h 2088573"/>
              <a:gd name="connsiteX22" fmla="*/ 2288380 w 3890312"/>
              <a:gd name="connsiteY22" fmla="*/ 173182 h 2088573"/>
              <a:gd name="connsiteX23" fmla="*/ 2212180 w 3890312"/>
              <a:gd name="connsiteY23" fmla="*/ 249382 h 2088573"/>
              <a:gd name="connsiteX24" fmla="*/ 2212180 w 3890312"/>
              <a:gd name="connsiteY24" fmla="*/ 554182 h 2088573"/>
              <a:gd name="connsiteX25" fmla="*/ 2516980 w 3890312"/>
              <a:gd name="connsiteY25" fmla="*/ 554182 h 2088573"/>
              <a:gd name="connsiteX26" fmla="*/ 2516980 w 3890312"/>
              <a:gd name="connsiteY26" fmla="*/ 249382 h 2088573"/>
              <a:gd name="connsiteX27" fmla="*/ 2440780 w 3890312"/>
              <a:gd name="connsiteY27" fmla="*/ 173182 h 2088573"/>
              <a:gd name="connsiteX28" fmla="*/ 2440780 w 3890312"/>
              <a:gd name="connsiteY28" fmla="*/ 20782 h 2088573"/>
              <a:gd name="connsiteX29" fmla="*/ 3178535 w 3890312"/>
              <a:gd name="connsiteY29" fmla="*/ 0 h 2088573"/>
              <a:gd name="connsiteX0" fmla="*/ 3178535 w 3890312"/>
              <a:gd name="connsiteY0" fmla="*/ 0 h 2088573"/>
              <a:gd name="connsiteX1" fmla="*/ 3703275 w 3890312"/>
              <a:gd name="connsiteY1" fmla="*/ 0 h 2088573"/>
              <a:gd name="connsiteX2" fmla="*/ 3859139 w 3890312"/>
              <a:gd name="connsiteY2" fmla="*/ 51955 h 2088573"/>
              <a:gd name="connsiteX3" fmla="*/ 3890312 w 3890312"/>
              <a:gd name="connsiteY3" fmla="*/ 202623 h 2088573"/>
              <a:gd name="connsiteX4" fmla="*/ 3885116 w 3890312"/>
              <a:gd name="connsiteY4" fmla="*/ 1875559 h 2088573"/>
              <a:gd name="connsiteX5" fmla="*/ 3869530 w 3890312"/>
              <a:gd name="connsiteY5" fmla="*/ 2041814 h 2088573"/>
              <a:gd name="connsiteX6" fmla="*/ 3692885 w 3890312"/>
              <a:gd name="connsiteY6" fmla="*/ 2088573 h 2088573"/>
              <a:gd name="connsiteX7" fmla="*/ 154779 w 3890312"/>
              <a:gd name="connsiteY7" fmla="*/ 2078182 h 2088573"/>
              <a:gd name="connsiteX8" fmla="*/ 2379 w 3890312"/>
              <a:gd name="connsiteY8" fmla="*/ 2078182 h 2088573"/>
              <a:gd name="connsiteX9" fmla="*/ 2380 w 3890312"/>
              <a:gd name="connsiteY9" fmla="*/ 1925782 h 2088573"/>
              <a:gd name="connsiteX10" fmla="*/ 2380 w 3890312"/>
              <a:gd name="connsiteY10" fmla="*/ 173182 h 2088573"/>
              <a:gd name="connsiteX11" fmla="*/ 35718 w 3890312"/>
              <a:gd name="connsiteY11" fmla="*/ 51738 h 2088573"/>
              <a:gd name="connsiteX12" fmla="*/ 154779 w 3890312"/>
              <a:gd name="connsiteY12" fmla="*/ 20782 h 2088573"/>
              <a:gd name="connsiteX13" fmla="*/ 1450180 w 3890312"/>
              <a:gd name="connsiteY13" fmla="*/ 20782 h 2088573"/>
              <a:gd name="connsiteX14" fmla="*/ 1450180 w 3890312"/>
              <a:gd name="connsiteY14" fmla="*/ 173182 h 2088573"/>
              <a:gd name="connsiteX15" fmla="*/ 1373980 w 3890312"/>
              <a:gd name="connsiteY15" fmla="*/ 249382 h 2088573"/>
              <a:gd name="connsiteX16" fmla="*/ 1373980 w 3890312"/>
              <a:gd name="connsiteY16" fmla="*/ 554182 h 2088573"/>
              <a:gd name="connsiteX17" fmla="*/ 1678780 w 3890312"/>
              <a:gd name="connsiteY17" fmla="*/ 554182 h 2088573"/>
              <a:gd name="connsiteX18" fmla="*/ 1678780 w 3890312"/>
              <a:gd name="connsiteY18" fmla="*/ 249382 h 2088573"/>
              <a:gd name="connsiteX19" fmla="*/ 1602580 w 3890312"/>
              <a:gd name="connsiteY19" fmla="*/ 173182 h 2088573"/>
              <a:gd name="connsiteX20" fmla="*/ 1602580 w 3890312"/>
              <a:gd name="connsiteY20" fmla="*/ 20782 h 2088573"/>
              <a:gd name="connsiteX21" fmla="*/ 2288380 w 3890312"/>
              <a:gd name="connsiteY21" fmla="*/ 20782 h 2088573"/>
              <a:gd name="connsiteX22" fmla="*/ 2288380 w 3890312"/>
              <a:gd name="connsiteY22" fmla="*/ 173182 h 2088573"/>
              <a:gd name="connsiteX23" fmla="*/ 2212180 w 3890312"/>
              <a:gd name="connsiteY23" fmla="*/ 249382 h 2088573"/>
              <a:gd name="connsiteX24" fmla="*/ 2212180 w 3890312"/>
              <a:gd name="connsiteY24" fmla="*/ 554182 h 2088573"/>
              <a:gd name="connsiteX25" fmla="*/ 2516980 w 3890312"/>
              <a:gd name="connsiteY25" fmla="*/ 554182 h 2088573"/>
              <a:gd name="connsiteX26" fmla="*/ 2516980 w 3890312"/>
              <a:gd name="connsiteY26" fmla="*/ 249382 h 2088573"/>
              <a:gd name="connsiteX27" fmla="*/ 2440780 w 3890312"/>
              <a:gd name="connsiteY27" fmla="*/ 173182 h 2088573"/>
              <a:gd name="connsiteX28" fmla="*/ 2440780 w 3890312"/>
              <a:gd name="connsiteY28" fmla="*/ 20782 h 2088573"/>
              <a:gd name="connsiteX29" fmla="*/ 3178535 w 3890312"/>
              <a:gd name="connsiteY29" fmla="*/ 0 h 2088573"/>
              <a:gd name="connsiteX0" fmla="*/ 3638840 w 4350617"/>
              <a:gd name="connsiteY0" fmla="*/ 0 h 2128982"/>
              <a:gd name="connsiteX1" fmla="*/ 4163580 w 4350617"/>
              <a:gd name="connsiteY1" fmla="*/ 0 h 2128982"/>
              <a:gd name="connsiteX2" fmla="*/ 4319444 w 4350617"/>
              <a:gd name="connsiteY2" fmla="*/ 51955 h 2128982"/>
              <a:gd name="connsiteX3" fmla="*/ 4350617 w 4350617"/>
              <a:gd name="connsiteY3" fmla="*/ 202623 h 2128982"/>
              <a:gd name="connsiteX4" fmla="*/ 4345421 w 4350617"/>
              <a:gd name="connsiteY4" fmla="*/ 1875559 h 2128982"/>
              <a:gd name="connsiteX5" fmla="*/ 4329835 w 4350617"/>
              <a:gd name="connsiteY5" fmla="*/ 2041814 h 2128982"/>
              <a:gd name="connsiteX6" fmla="*/ 4153190 w 4350617"/>
              <a:gd name="connsiteY6" fmla="*/ 2088573 h 2128982"/>
              <a:gd name="connsiteX7" fmla="*/ 615084 w 4350617"/>
              <a:gd name="connsiteY7" fmla="*/ 2078182 h 2128982"/>
              <a:gd name="connsiteX8" fmla="*/ 462684 w 4350617"/>
              <a:gd name="connsiteY8" fmla="*/ 2078182 h 2128982"/>
              <a:gd name="connsiteX9" fmla="*/ 462685 w 4350617"/>
              <a:gd name="connsiteY9" fmla="*/ 1925782 h 2128982"/>
              <a:gd name="connsiteX10" fmla="*/ 462685 w 4350617"/>
              <a:gd name="connsiteY10" fmla="*/ 173182 h 2128982"/>
              <a:gd name="connsiteX11" fmla="*/ 496023 w 4350617"/>
              <a:gd name="connsiteY11" fmla="*/ 51738 h 2128982"/>
              <a:gd name="connsiteX12" fmla="*/ 615084 w 4350617"/>
              <a:gd name="connsiteY12" fmla="*/ 20782 h 2128982"/>
              <a:gd name="connsiteX13" fmla="*/ 1910485 w 4350617"/>
              <a:gd name="connsiteY13" fmla="*/ 20782 h 2128982"/>
              <a:gd name="connsiteX14" fmla="*/ 1910485 w 4350617"/>
              <a:gd name="connsiteY14" fmla="*/ 173182 h 2128982"/>
              <a:gd name="connsiteX15" fmla="*/ 1834285 w 4350617"/>
              <a:gd name="connsiteY15" fmla="*/ 249382 h 2128982"/>
              <a:gd name="connsiteX16" fmla="*/ 1834285 w 4350617"/>
              <a:gd name="connsiteY16" fmla="*/ 554182 h 2128982"/>
              <a:gd name="connsiteX17" fmla="*/ 2139085 w 4350617"/>
              <a:gd name="connsiteY17" fmla="*/ 554182 h 2128982"/>
              <a:gd name="connsiteX18" fmla="*/ 2139085 w 4350617"/>
              <a:gd name="connsiteY18" fmla="*/ 249382 h 2128982"/>
              <a:gd name="connsiteX19" fmla="*/ 2062885 w 4350617"/>
              <a:gd name="connsiteY19" fmla="*/ 173182 h 2128982"/>
              <a:gd name="connsiteX20" fmla="*/ 2062885 w 4350617"/>
              <a:gd name="connsiteY20" fmla="*/ 20782 h 2128982"/>
              <a:gd name="connsiteX21" fmla="*/ 2748685 w 4350617"/>
              <a:gd name="connsiteY21" fmla="*/ 20782 h 2128982"/>
              <a:gd name="connsiteX22" fmla="*/ 2748685 w 4350617"/>
              <a:gd name="connsiteY22" fmla="*/ 173182 h 2128982"/>
              <a:gd name="connsiteX23" fmla="*/ 2672485 w 4350617"/>
              <a:gd name="connsiteY23" fmla="*/ 249382 h 2128982"/>
              <a:gd name="connsiteX24" fmla="*/ 2672485 w 4350617"/>
              <a:gd name="connsiteY24" fmla="*/ 554182 h 2128982"/>
              <a:gd name="connsiteX25" fmla="*/ 2977285 w 4350617"/>
              <a:gd name="connsiteY25" fmla="*/ 554182 h 2128982"/>
              <a:gd name="connsiteX26" fmla="*/ 2977285 w 4350617"/>
              <a:gd name="connsiteY26" fmla="*/ 249382 h 2128982"/>
              <a:gd name="connsiteX27" fmla="*/ 2901085 w 4350617"/>
              <a:gd name="connsiteY27" fmla="*/ 173182 h 2128982"/>
              <a:gd name="connsiteX28" fmla="*/ 2901085 w 4350617"/>
              <a:gd name="connsiteY28" fmla="*/ 20782 h 2128982"/>
              <a:gd name="connsiteX29" fmla="*/ 3638840 w 4350617"/>
              <a:gd name="connsiteY29" fmla="*/ 0 h 2128982"/>
              <a:gd name="connsiteX0" fmla="*/ 3638840 w 4350617"/>
              <a:gd name="connsiteY0" fmla="*/ 0 h 2205182"/>
              <a:gd name="connsiteX1" fmla="*/ 4163580 w 4350617"/>
              <a:gd name="connsiteY1" fmla="*/ 0 h 2205182"/>
              <a:gd name="connsiteX2" fmla="*/ 4319444 w 4350617"/>
              <a:gd name="connsiteY2" fmla="*/ 51955 h 2205182"/>
              <a:gd name="connsiteX3" fmla="*/ 4350617 w 4350617"/>
              <a:gd name="connsiteY3" fmla="*/ 202623 h 2205182"/>
              <a:gd name="connsiteX4" fmla="*/ 4345421 w 4350617"/>
              <a:gd name="connsiteY4" fmla="*/ 1875559 h 2205182"/>
              <a:gd name="connsiteX5" fmla="*/ 4329835 w 4350617"/>
              <a:gd name="connsiteY5" fmla="*/ 2041814 h 2205182"/>
              <a:gd name="connsiteX6" fmla="*/ 4153190 w 4350617"/>
              <a:gd name="connsiteY6" fmla="*/ 2088573 h 2205182"/>
              <a:gd name="connsiteX7" fmla="*/ 615084 w 4350617"/>
              <a:gd name="connsiteY7" fmla="*/ 2078182 h 2205182"/>
              <a:gd name="connsiteX8" fmla="*/ 462684 w 4350617"/>
              <a:gd name="connsiteY8" fmla="*/ 2078182 h 2205182"/>
              <a:gd name="connsiteX9" fmla="*/ 462685 w 4350617"/>
              <a:gd name="connsiteY9" fmla="*/ 1925782 h 2205182"/>
              <a:gd name="connsiteX10" fmla="*/ 462685 w 4350617"/>
              <a:gd name="connsiteY10" fmla="*/ 173182 h 2205182"/>
              <a:gd name="connsiteX11" fmla="*/ 496023 w 4350617"/>
              <a:gd name="connsiteY11" fmla="*/ 51738 h 2205182"/>
              <a:gd name="connsiteX12" fmla="*/ 615084 w 4350617"/>
              <a:gd name="connsiteY12" fmla="*/ 20782 h 2205182"/>
              <a:gd name="connsiteX13" fmla="*/ 1910485 w 4350617"/>
              <a:gd name="connsiteY13" fmla="*/ 20782 h 2205182"/>
              <a:gd name="connsiteX14" fmla="*/ 1910485 w 4350617"/>
              <a:gd name="connsiteY14" fmla="*/ 173182 h 2205182"/>
              <a:gd name="connsiteX15" fmla="*/ 1834285 w 4350617"/>
              <a:gd name="connsiteY15" fmla="*/ 249382 h 2205182"/>
              <a:gd name="connsiteX16" fmla="*/ 1834285 w 4350617"/>
              <a:gd name="connsiteY16" fmla="*/ 554182 h 2205182"/>
              <a:gd name="connsiteX17" fmla="*/ 2139085 w 4350617"/>
              <a:gd name="connsiteY17" fmla="*/ 554182 h 2205182"/>
              <a:gd name="connsiteX18" fmla="*/ 2139085 w 4350617"/>
              <a:gd name="connsiteY18" fmla="*/ 249382 h 2205182"/>
              <a:gd name="connsiteX19" fmla="*/ 2062885 w 4350617"/>
              <a:gd name="connsiteY19" fmla="*/ 173182 h 2205182"/>
              <a:gd name="connsiteX20" fmla="*/ 2062885 w 4350617"/>
              <a:gd name="connsiteY20" fmla="*/ 20782 h 2205182"/>
              <a:gd name="connsiteX21" fmla="*/ 2748685 w 4350617"/>
              <a:gd name="connsiteY21" fmla="*/ 20782 h 2205182"/>
              <a:gd name="connsiteX22" fmla="*/ 2748685 w 4350617"/>
              <a:gd name="connsiteY22" fmla="*/ 173182 h 2205182"/>
              <a:gd name="connsiteX23" fmla="*/ 2672485 w 4350617"/>
              <a:gd name="connsiteY23" fmla="*/ 249382 h 2205182"/>
              <a:gd name="connsiteX24" fmla="*/ 2672485 w 4350617"/>
              <a:gd name="connsiteY24" fmla="*/ 554182 h 2205182"/>
              <a:gd name="connsiteX25" fmla="*/ 2977285 w 4350617"/>
              <a:gd name="connsiteY25" fmla="*/ 554182 h 2205182"/>
              <a:gd name="connsiteX26" fmla="*/ 2977285 w 4350617"/>
              <a:gd name="connsiteY26" fmla="*/ 249382 h 2205182"/>
              <a:gd name="connsiteX27" fmla="*/ 2901085 w 4350617"/>
              <a:gd name="connsiteY27" fmla="*/ 173182 h 2205182"/>
              <a:gd name="connsiteX28" fmla="*/ 2901085 w 4350617"/>
              <a:gd name="connsiteY28" fmla="*/ 20782 h 2205182"/>
              <a:gd name="connsiteX29" fmla="*/ 3638840 w 4350617"/>
              <a:gd name="connsiteY29" fmla="*/ 0 h 2205182"/>
              <a:gd name="connsiteX0" fmla="*/ 3638840 w 4350617"/>
              <a:gd name="connsiteY0" fmla="*/ 0 h 2088573"/>
              <a:gd name="connsiteX1" fmla="*/ 4163580 w 4350617"/>
              <a:gd name="connsiteY1" fmla="*/ 0 h 2088573"/>
              <a:gd name="connsiteX2" fmla="*/ 4319444 w 4350617"/>
              <a:gd name="connsiteY2" fmla="*/ 51955 h 2088573"/>
              <a:gd name="connsiteX3" fmla="*/ 4350617 w 4350617"/>
              <a:gd name="connsiteY3" fmla="*/ 202623 h 2088573"/>
              <a:gd name="connsiteX4" fmla="*/ 4345421 w 4350617"/>
              <a:gd name="connsiteY4" fmla="*/ 1875559 h 2088573"/>
              <a:gd name="connsiteX5" fmla="*/ 4329835 w 4350617"/>
              <a:gd name="connsiteY5" fmla="*/ 2041814 h 2088573"/>
              <a:gd name="connsiteX6" fmla="*/ 4153190 w 4350617"/>
              <a:gd name="connsiteY6" fmla="*/ 2088573 h 2088573"/>
              <a:gd name="connsiteX7" fmla="*/ 615084 w 4350617"/>
              <a:gd name="connsiteY7" fmla="*/ 2078182 h 2088573"/>
              <a:gd name="connsiteX8" fmla="*/ 462684 w 4350617"/>
              <a:gd name="connsiteY8" fmla="*/ 2078182 h 2088573"/>
              <a:gd name="connsiteX9" fmla="*/ 462685 w 4350617"/>
              <a:gd name="connsiteY9" fmla="*/ 1925782 h 2088573"/>
              <a:gd name="connsiteX10" fmla="*/ 462685 w 4350617"/>
              <a:gd name="connsiteY10" fmla="*/ 173182 h 2088573"/>
              <a:gd name="connsiteX11" fmla="*/ 496023 w 4350617"/>
              <a:gd name="connsiteY11" fmla="*/ 51738 h 2088573"/>
              <a:gd name="connsiteX12" fmla="*/ 615084 w 4350617"/>
              <a:gd name="connsiteY12" fmla="*/ 20782 h 2088573"/>
              <a:gd name="connsiteX13" fmla="*/ 1910485 w 4350617"/>
              <a:gd name="connsiteY13" fmla="*/ 20782 h 2088573"/>
              <a:gd name="connsiteX14" fmla="*/ 1910485 w 4350617"/>
              <a:gd name="connsiteY14" fmla="*/ 173182 h 2088573"/>
              <a:gd name="connsiteX15" fmla="*/ 1834285 w 4350617"/>
              <a:gd name="connsiteY15" fmla="*/ 249382 h 2088573"/>
              <a:gd name="connsiteX16" fmla="*/ 1834285 w 4350617"/>
              <a:gd name="connsiteY16" fmla="*/ 554182 h 2088573"/>
              <a:gd name="connsiteX17" fmla="*/ 2139085 w 4350617"/>
              <a:gd name="connsiteY17" fmla="*/ 554182 h 2088573"/>
              <a:gd name="connsiteX18" fmla="*/ 2139085 w 4350617"/>
              <a:gd name="connsiteY18" fmla="*/ 249382 h 2088573"/>
              <a:gd name="connsiteX19" fmla="*/ 2062885 w 4350617"/>
              <a:gd name="connsiteY19" fmla="*/ 173182 h 2088573"/>
              <a:gd name="connsiteX20" fmla="*/ 2062885 w 4350617"/>
              <a:gd name="connsiteY20" fmla="*/ 20782 h 2088573"/>
              <a:gd name="connsiteX21" fmla="*/ 2748685 w 4350617"/>
              <a:gd name="connsiteY21" fmla="*/ 20782 h 2088573"/>
              <a:gd name="connsiteX22" fmla="*/ 2748685 w 4350617"/>
              <a:gd name="connsiteY22" fmla="*/ 173182 h 2088573"/>
              <a:gd name="connsiteX23" fmla="*/ 2672485 w 4350617"/>
              <a:gd name="connsiteY23" fmla="*/ 249382 h 2088573"/>
              <a:gd name="connsiteX24" fmla="*/ 2672485 w 4350617"/>
              <a:gd name="connsiteY24" fmla="*/ 554182 h 2088573"/>
              <a:gd name="connsiteX25" fmla="*/ 2977285 w 4350617"/>
              <a:gd name="connsiteY25" fmla="*/ 554182 h 2088573"/>
              <a:gd name="connsiteX26" fmla="*/ 2977285 w 4350617"/>
              <a:gd name="connsiteY26" fmla="*/ 249382 h 2088573"/>
              <a:gd name="connsiteX27" fmla="*/ 2901085 w 4350617"/>
              <a:gd name="connsiteY27" fmla="*/ 173182 h 2088573"/>
              <a:gd name="connsiteX28" fmla="*/ 2901085 w 4350617"/>
              <a:gd name="connsiteY28" fmla="*/ 20782 h 2088573"/>
              <a:gd name="connsiteX29" fmla="*/ 3638840 w 4350617"/>
              <a:gd name="connsiteY29" fmla="*/ 0 h 2088573"/>
              <a:gd name="connsiteX0" fmla="*/ 3178535 w 3890312"/>
              <a:gd name="connsiteY0" fmla="*/ 0 h 2088573"/>
              <a:gd name="connsiteX1" fmla="*/ 3703275 w 3890312"/>
              <a:gd name="connsiteY1" fmla="*/ 0 h 2088573"/>
              <a:gd name="connsiteX2" fmla="*/ 3859139 w 3890312"/>
              <a:gd name="connsiteY2" fmla="*/ 51955 h 2088573"/>
              <a:gd name="connsiteX3" fmla="*/ 3890312 w 3890312"/>
              <a:gd name="connsiteY3" fmla="*/ 202623 h 2088573"/>
              <a:gd name="connsiteX4" fmla="*/ 3885116 w 3890312"/>
              <a:gd name="connsiteY4" fmla="*/ 1875559 h 2088573"/>
              <a:gd name="connsiteX5" fmla="*/ 3869530 w 3890312"/>
              <a:gd name="connsiteY5" fmla="*/ 2041814 h 2088573"/>
              <a:gd name="connsiteX6" fmla="*/ 3692885 w 3890312"/>
              <a:gd name="connsiteY6" fmla="*/ 2088573 h 2088573"/>
              <a:gd name="connsiteX7" fmla="*/ 154779 w 3890312"/>
              <a:gd name="connsiteY7" fmla="*/ 2078182 h 2088573"/>
              <a:gd name="connsiteX8" fmla="*/ 2379 w 3890312"/>
              <a:gd name="connsiteY8" fmla="*/ 2078182 h 2088573"/>
              <a:gd name="connsiteX9" fmla="*/ 2380 w 3890312"/>
              <a:gd name="connsiteY9" fmla="*/ 1925782 h 2088573"/>
              <a:gd name="connsiteX10" fmla="*/ 2380 w 3890312"/>
              <a:gd name="connsiteY10" fmla="*/ 173182 h 2088573"/>
              <a:gd name="connsiteX11" fmla="*/ 35718 w 3890312"/>
              <a:gd name="connsiteY11" fmla="*/ 51738 h 2088573"/>
              <a:gd name="connsiteX12" fmla="*/ 154779 w 3890312"/>
              <a:gd name="connsiteY12" fmla="*/ 20782 h 2088573"/>
              <a:gd name="connsiteX13" fmla="*/ 1450180 w 3890312"/>
              <a:gd name="connsiteY13" fmla="*/ 20782 h 2088573"/>
              <a:gd name="connsiteX14" fmla="*/ 1450180 w 3890312"/>
              <a:gd name="connsiteY14" fmla="*/ 173182 h 2088573"/>
              <a:gd name="connsiteX15" fmla="*/ 1373980 w 3890312"/>
              <a:gd name="connsiteY15" fmla="*/ 249382 h 2088573"/>
              <a:gd name="connsiteX16" fmla="*/ 1373980 w 3890312"/>
              <a:gd name="connsiteY16" fmla="*/ 554182 h 2088573"/>
              <a:gd name="connsiteX17" fmla="*/ 1678780 w 3890312"/>
              <a:gd name="connsiteY17" fmla="*/ 554182 h 2088573"/>
              <a:gd name="connsiteX18" fmla="*/ 1678780 w 3890312"/>
              <a:gd name="connsiteY18" fmla="*/ 249382 h 2088573"/>
              <a:gd name="connsiteX19" fmla="*/ 1602580 w 3890312"/>
              <a:gd name="connsiteY19" fmla="*/ 173182 h 2088573"/>
              <a:gd name="connsiteX20" fmla="*/ 1602580 w 3890312"/>
              <a:gd name="connsiteY20" fmla="*/ 20782 h 2088573"/>
              <a:gd name="connsiteX21" fmla="*/ 2288380 w 3890312"/>
              <a:gd name="connsiteY21" fmla="*/ 20782 h 2088573"/>
              <a:gd name="connsiteX22" fmla="*/ 2288380 w 3890312"/>
              <a:gd name="connsiteY22" fmla="*/ 173182 h 2088573"/>
              <a:gd name="connsiteX23" fmla="*/ 2212180 w 3890312"/>
              <a:gd name="connsiteY23" fmla="*/ 249382 h 2088573"/>
              <a:gd name="connsiteX24" fmla="*/ 2212180 w 3890312"/>
              <a:gd name="connsiteY24" fmla="*/ 554182 h 2088573"/>
              <a:gd name="connsiteX25" fmla="*/ 2516980 w 3890312"/>
              <a:gd name="connsiteY25" fmla="*/ 554182 h 2088573"/>
              <a:gd name="connsiteX26" fmla="*/ 2516980 w 3890312"/>
              <a:gd name="connsiteY26" fmla="*/ 249382 h 2088573"/>
              <a:gd name="connsiteX27" fmla="*/ 2440780 w 3890312"/>
              <a:gd name="connsiteY27" fmla="*/ 173182 h 2088573"/>
              <a:gd name="connsiteX28" fmla="*/ 2440780 w 3890312"/>
              <a:gd name="connsiteY28" fmla="*/ 20782 h 2088573"/>
              <a:gd name="connsiteX29" fmla="*/ 3178535 w 3890312"/>
              <a:gd name="connsiteY29" fmla="*/ 0 h 2088573"/>
              <a:gd name="connsiteX0" fmla="*/ 3178535 w 3890312"/>
              <a:gd name="connsiteY0" fmla="*/ 0 h 2088573"/>
              <a:gd name="connsiteX1" fmla="*/ 3703275 w 3890312"/>
              <a:gd name="connsiteY1" fmla="*/ 0 h 2088573"/>
              <a:gd name="connsiteX2" fmla="*/ 3859139 w 3890312"/>
              <a:gd name="connsiteY2" fmla="*/ 51955 h 2088573"/>
              <a:gd name="connsiteX3" fmla="*/ 3890312 w 3890312"/>
              <a:gd name="connsiteY3" fmla="*/ 202623 h 2088573"/>
              <a:gd name="connsiteX4" fmla="*/ 3885116 w 3890312"/>
              <a:gd name="connsiteY4" fmla="*/ 1875559 h 2088573"/>
              <a:gd name="connsiteX5" fmla="*/ 3869530 w 3890312"/>
              <a:gd name="connsiteY5" fmla="*/ 2041814 h 2088573"/>
              <a:gd name="connsiteX6" fmla="*/ 3692885 w 3890312"/>
              <a:gd name="connsiteY6" fmla="*/ 2088573 h 2088573"/>
              <a:gd name="connsiteX7" fmla="*/ 154779 w 3890312"/>
              <a:gd name="connsiteY7" fmla="*/ 2078182 h 2088573"/>
              <a:gd name="connsiteX8" fmla="*/ 2379 w 3890312"/>
              <a:gd name="connsiteY8" fmla="*/ 2078182 h 2088573"/>
              <a:gd name="connsiteX9" fmla="*/ 2380 w 3890312"/>
              <a:gd name="connsiteY9" fmla="*/ 1925782 h 2088573"/>
              <a:gd name="connsiteX10" fmla="*/ 2380 w 3890312"/>
              <a:gd name="connsiteY10" fmla="*/ 173182 h 2088573"/>
              <a:gd name="connsiteX11" fmla="*/ 35718 w 3890312"/>
              <a:gd name="connsiteY11" fmla="*/ 51738 h 2088573"/>
              <a:gd name="connsiteX12" fmla="*/ 154779 w 3890312"/>
              <a:gd name="connsiteY12" fmla="*/ 20782 h 2088573"/>
              <a:gd name="connsiteX13" fmla="*/ 1450180 w 3890312"/>
              <a:gd name="connsiteY13" fmla="*/ 20782 h 2088573"/>
              <a:gd name="connsiteX14" fmla="*/ 1450180 w 3890312"/>
              <a:gd name="connsiteY14" fmla="*/ 173182 h 2088573"/>
              <a:gd name="connsiteX15" fmla="*/ 1373980 w 3890312"/>
              <a:gd name="connsiteY15" fmla="*/ 249382 h 2088573"/>
              <a:gd name="connsiteX16" fmla="*/ 1373980 w 3890312"/>
              <a:gd name="connsiteY16" fmla="*/ 554182 h 2088573"/>
              <a:gd name="connsiteX17" fmla="*/ 1678780 w 3890312"/>
              <a:gd name="connsiteY17" fmla="*/ 554182 h 2088573"/>
              <a:gd name="connsiteX18" fmla="*/ 1678780 w 3890312"/>
              <a:gd name="connsiteY18" fmla="*/ 249382 h 2088573"/>
              <a:gd name="connsiteX19" fmla="*/ 1602580 w 3890312"/>
              <a:gd name="connsiteY19" fmla="*/ 173182 h 2088573"/>
              <a:gd name="connsiteX20" fmla="*/ 1602580 w 3890312"/>
              <a:gd name="connsiteY20" fmla="*/ 20782 h 2088573"/>
              <a:gd name="connsiteX21" fmla="*/ 2288380 w 3890312"/>
              <a:gd name="connsiteY21" fmla="*/ 20782 h 2088573"/>
              <a:gd name="connsiteX22" fmla="*/ 2288380 w 3890312"/>
              <a:gd name="connsiteY22" fmla="*/ 173182 h 2088573"/>
              <a:gd name="connsiteX23" fmla="*/ 2212180 w 3890312"/>
              <a:gd name="connsiteY23" fmla="*/ 249382 h 2088573"/>
              <a:gd name="connsiteX24" fmla="*/ 2212180 w 3890312"/>
              <a:gd name="connsiteY24" fmla="*/ 554182 h 2088573"/>
              <a:gd name="connsiteX25" fmla="*/ 2516980 w 3890312"/>
              <a:gd name="connsiteY25" fmla="*/ 554182 h 2088573"/>
              <a:gd name="connsiteX26" fmla="*/ 2516980 w 3890312"/>
              <a:gd name="connsiteY26" fmla="*/ 249382 h 2088573"/>
              <a:gd name="connsiteX27" fmla="*/ 2440780 w 3890312"/>
              <a:gd name="connsiteY27" fmla="*/ 173182 h 2088573"/>
              <a:gd name="connsiteX28" fmla="*/ 2440780 w 3890312"/>
              <a:gd name="connsiteY28" fmla="*/ 20782 h 2088573"/>
              <a:gd name="connsiteX29" fmla="*/ 3178535 w 3890312"/>
              <a:gd name="connsiteY29" fmla="*/ 0 h 2088573"/>
              <a:gd name="connsiteX0" fmla="*/ 3214256 w 3926033"/>
              <a:gd name="connsiteY0" fmla="*/ 0 h 2088573"/>
              <a:gd name="connsiteX1" fmla="*/ 3738996 w 3926033"/>
              <a:gd name="connsiteY1" fmla="*/ 0 h 2088573"/>
              <a:gd name="connsiteX2" fmla="*/ 3894860 w 3926033"/>
              <a:gd name="connsiteY2" fmla="*/ 51955 h 2088573"/>
              <a:gd name="connsiteX3" fmla="*/ 3926033 w 3926033"/>
              <a:gd name="connsiteY3" fmla="*/ 202623 h 2088573"/>
              <a:gd name="connsiteX4" fmla="*/ 3920837 w 3926033"/>
              <a:gd name="connsiteY4" fmla="*/ 1875559 h 2088573"/>
              <a:gd name="connsiteX5" fmla="*/ 3905251 w 3926033"/>
              <a:gd name="connsiteY5" fmla="*/ 2041814 h 2088573"/>
              <a:gd name="connsiteX6" fmla="*/ 3728606 w 3926033"/>
              <a:gd name="connsiteY6" fmla="*/ 2088573 h 2088573"/>
              <a:gd name="connsiteX7" fmla="*/ 190500 w 3926033"/>
              <a:gd name="connsiteY7" fmla="*/ 2078182 h 2088573"/>
              <a:gd name="connsiteX8" fmla="*/ 38100 w 3926033"/>
              <a:gd name="connsiteY8" fmla="*/ 2078182 h 2088573"/>
              <a:gd name="connsiteX9" fmla="*/ 38101 w 3926033"/>
              <a:gd name="connsiteY9" fmla="*/ 1925782 h 2088573"/>
              <a:gd name="connsiteX10" fmla="*/ 38101 w 3926033"/>
              <a:gd name="connsiteY10" fmla="*/ 173182 h 2088573"/>
              <a:gd name="connsiteX11" fmla="*/ 71439 w 3926033"/>
              <a:gd name="connsiteY11" fmla="*/ 51738 h 2088573"/>
              <a:gd name="connsiteX12" fmla="*/ 190500 w 3926033"/>
              <a:gd name="connsiteY12" fmla="*/ 20782 h 2088573"/>
              <a:gd name="connsiteX13" fmla="*/ 1485901 w 3926033"/>
              <a:gd name="connsiteY13" fmla="*/ 20782 h 2088573"/>
              <a:gd name="connsiteX14" fmla="*/ 1485901 w 3926033"/>
              <a:gd name="connsiteY14" fmla="*/ 173182 h 2088573"/>
              <a:gd name="connsiteX15" fmla="*/ 1409701 w 3926033"/>
              <a:gd name="connsiteY15" fmla="*/ 249382 h 2088573"/>
              <a:gd name="connsiteX16" fmla="*/ 1409701 w 3926033"/>
              <a:gd name="connsiteY16" fmla="*/ 554182 h 2088573"/>
              <a:gd name="connsiteX17" fmla="*/ 1714501 w 3926033"/>
              <a:gd name="connsiteY17" fmla="*/ 554182 h 2088573"/>
              <a:gd name="connsiteX18" fmla="*/ 1714501 w 3926033"/>
              <a:gd name="connsiteY18" fmla="*/ 249382 h 2088573"/>
              <a:gd name="connsiteX19" fmla="*/ 1638301 w 3926033"/>
              <a:gd name="connsiteY19" fmla="*/ 173182 h 2088573"/>
              <a:gd name="connsiteX20" fmla="*/ 1638301 w 3926033"/>
              <a:gd name="connsiteY20" fmla="*/ 20782 h 2088573"/>
              <a:gd name="connsiteX21" fmla="*/ 2324101 w 3926033"/>
              <a:gd name="connsiteY21" fmla="*/ 20782 h 2088573"/>
              <a:gd name="connsiteX22" fmla="*/ 2324101 w 3926033"/>
              <a:gd name="connsiteY22" fmla="*/ 173182 h 2088573"/>
              <a:gd name="connsiteX23" fmla="*/ 2247901 w 3926033"/>
              <a:gd name="connsiteY23" fmla="*/ 249382 h 2088573"/>
              <a:gd name="connsiteX24" fmla="*/ 2247901 w 3926033"/>
              <a:gd name="connsiteY24" fmla="*/ 554182 h 2088573"/>
              <a:gd name="connsiteX25" fmla="*/ 2552701 w 3926033"/>
              <a:gd name="connsiteY25" fmla="*/ 554182 h 2088573"/>
              <a:gd name="connsiteX26" fmla="*/ 2552701 w 3926033"/>
              <a:gd name="connsiteY26" fmla="*/ 249382 h 2088573"/>
              <a:gd name="connsiteX27" fmla="*/ 2476501 w 3926033"/>
              <a:gd name="connsiteY27" fmla="*/ 173182 h 2088573"/>
              <a:gd name="connsiteX28" fmla="*/ 2476501 w 3926033"/>
              <a:gd name="connsiteY28" fmla="*/ 20782 h 2088573"/>
              <a:gd name="connsiteX29" fmla="*/ 3214256 w 3926033"/>
              <a:gd name="connsiteY29" fmla="*/ 0 h 2088573"/>
              <a:gd name="connsiteX0" fmla="*/ 3214256 w 3926033"/>
              <a:gd name="connsiteY0" fmla="*/ 0 h 2098025"/>
              <a:gd name="connsiteX1" fmla="*/ 3738996 w 3926033"/>
              <a:gd name="connsiteY1" fmla="*/ 0 h 2098025"/>
              <a:gd name="connsiteX2" fmla="*/ 3894860 w 3926033"/>
              <a:gd name="connsiteY2" fmla="*/ 51955 h 2098025"/>
              <a:gd name="connsiteX3" fmla="*/ 3926033 w 3926033"/>
              <a:gd name="connsiteY3" fmla="*/ 202623 h 2098025"/>
              <a:gd name="connsiteX4" fmla="*/ 3920837 w 3926033"/>
              <a:gd name="connsiteY4" fmla="*/ 1875559 h 2098025"/>
              <a:gd name="connsiteX5" fmla="*/ 3905251 w 3926033"/>
              <a:gd name="connsiteY5" fmla="*/ 2041814 h 2098025"/>
              <a:gd name="connsiteX6" fmla="*/ 3728606 w 3926033"/>
              <a:gd name="connsiteY6" fmla="*/ 2088573 h 2098025"/>
              <a:gd name="connsiteX7" fmla="*/ 190500 w 3926033"/>
              <a:gd name="connsiteY7" fmla="*/ 2078182 h 2098025"/>
              <a:gd name="connsiteX8" fmla="*/ 38100 w 3926033"/>
              <a:gd name="connsiteY8" fmla="*/ 2078182 h 2098025"/>
              <a:gd name="connsiteX9" fmla="*/ 38101 w 3926033"/>
              <a:gd name="connsiteY9" fmla="*/ 1925782 h 2098025"/>
              <a:gd name="connsiteX10" fmla="*/ 38101 w 3926033"/>
              <a:gd name="connsiteY10" fmla="*/ 173182 h 2098025"/>
              <a:gd name="connsiteX11" fmla="*/ 71439 w 3926033"/>
              <a:gd name="connsiteY11" fmla="*/ 51738 h 2098025"/>
              <a:gd name="connsiteX12" fmla="*/ 190500 w 3926033"/>
              <a:gd name="connsiteY12" fmla="*/ 20782 h 2098025"/>
              <a:gd name="connsiteX13" fmla="*/ 1485901 w 3926033"/>
              <a:gd name="connsiteY13" fmla="*/ 20782 h 2098025"/>
              <a:gd name="connsiteX14" fmla="*/ 1485901 w 3926033"/>
              <a:gd name="connsiteY14" fmla="*/ 173182 h 2098025"/>
              <a:gd name="connsiteX15" fmla="*/ 1409701 w 3926033"/>
              <a:gd name="connsiteY15" fmla="*/ 249382 h 2098025"/>
              <a:gd name="connsiteX16" fmla="*/ 1409701 w 3926033"/>
              <a:gd name="connsiteY16" fmla="*/ 554182 h 2098025"/>
              <a:gd name="connsiteX17" fmla="*/ 1714501 w 3926033"/>
              <a:gd name="connsiteY17" fmla="*/ 554182 h 2098025"/>
              <a:gd name="connsiteX18" fmla="*/ 1714501 w 3926033"/>
              <a:gd name="connsiteY18" fmla="*/ 249382 h 2098025"/>
              <a:gd name="connsiteX19" fmla="*/ 1638301 w 3926033"/>
              <a:gd name="connsiteY19" fmla="*/ 173182 h 2098025"/>
              <a:gd name="connsiteX20" fmla="*/ 1638301 w 3926033"/>
              <a:gd name="connsiteY20" fmla="*/ 20782 h 2098025"/>
              <a:gd name="connsiteX21" fmla="*/ 2324101 w 3926033"/>
              <a:gd name="connsiteY21" fmla="*/ 20782 h 2098025"/>
              <a:gd name="connsiteX22" fmla="*/ 2324101 w 3926033"/>
              <a:gd name="connsiteY22" fmla="*/ 173182 h 2098025"/>
              <a:gd name="connsiteX23" fmla="*/ 2247901 w 3926033"/>
              <a:gd name="connsiteY23" fmla="*/ 249382 h 2098025"/>
              <a:gd name="connsiteX24" fmla="*/ 2247901 w 3926033"/>
              <a:gd name="connsiteY24" fmla="*/ 554182 h 2098025"/>
              <a:gd name="connsiteX25" fmla="*/ 2552701 w 3926033"/>
              <a:gd name="connsiteY25" fmla="*/ 554182 h 2098025"/>
              <a:gd name="connsiteX26" fmla="*/ 2552701 w 3926033"/>
              <a:gd name="connsiteY26" fmla="*/ 249382 h 2098025"/>
              <a:gd name="connsiteX27" fmla="*/ 2476501 w 3926033"/>
              <a:gd name="connsiteY27" fmla="*/ 173182 h 2098025"/>
              <a:gd name="connsiteX28" fmla="*/ 2476501 w 3926033"/>
              <a:gd name="connsiteY28" fmla="*/ 20782 h 2098025"/>
              <a:gd name="connsiteX29" fmla="*/ 3214256 w 3926033"/>
              <a:gd name="connsiteY29" fmla="*/ 0 h 2098025"/>
              <a:gd name="connsiteX0" fmla="*/ 3192825 w 3904602"/>
              <a:gd name="connsiteY0" fmla="*/ 0 h 2088573"/>
              <a:gd name="connsiteX1" fmla="*/ 3717565 w 3904602"/>
              <a:gd name="connsiteY1" fmla="*/ 0 h 2088573"/>
              <a:gd name="connsiteX2" fmla="*/ 3873429 w 3904602"/>
              <a:gd name="connsiteY2" fmla="*/ 51955 h 2088573"/>
              <a:gd name="connsiteX3" fmla="*/ 3904602 w 3904602"/>
              <a:gd name="connsiteY3" fmla="*/ 202623 h 2088573"/>
              <a:gd name="connsiteX4" fmla="*/ 3899406 w 3904602"/>
              <a:gd name="connsiteY4" fmla="*/ 1875559 h 2088573"/>
              <a:gd name="connsiteX5" fmla="*/ 3883820 w 3904602"/>
              <a:gd name="connsiteY5" fmla="*/ 2041814 h 2088573"/>
              <a:gd name="connsiteX6" fmla="*/ 3707175 w 3904602"/>
              <a:gd name="connsiteY6" fmla="*/ 2088573 h 2088573"/>
              <a:gd name="connsiteX7" fmla="*/ 169069 w 3904602"/>
              <a:gd name="connsiteY7" fmla="*/ 2078182 h 2088573"/>
              <a:gd name="connsiteX8" fmla="*/ 38100 w 3904602"/>
              <a:gd name="connsiteY8" fmla="*/ 2051989 h 2088573"/>
              <a:gd name="connsiteX9" fmla="*/ 16670 w 3904602"/>
              <a:gd name="connsiteY9" fmla="*/ 1925782 h 2088573"/>
              <a:gd name="connsiteX10" fmla="*/ 16670 w 3904602"/>
              <a:gd name="connsiteY10" fmla="*/ 173182 h 2088573"/>
              <a:gd name="connsiteX11" fmla="*/ 50008 w 3904602"/>
              <a:gd name="connsiteY11" fmla="*/ 51738 h 2088573"/>
              <a:gd name="connsiteX12" fmla="*/ 169069 w 3904602"/>
              <a:gd name="connsiteY12" fmla="*/ 20782 h 2088573"/>
              <a:gd name="connsiteX13" fmla="*/ 1464470 w 3904602"/>
              <a:gd name="connsiteY13" fmla="*/ 20782 h 2088573"/>
              <a:gd name="connsiteX14" fmla="*/ 1464470 w 3904602"/>
              <a:gd name="connsiteY14" fmla="*/ 173182 h 2088573"/>
              <a:gd name="connsiteX15" fmla="*/ 1388270 w 3904602"/>
              <a:gd name="connsiteY15" fmla="*/ 249382 h 2088573"/>
              <a:gd name="connsiteX16" fmla="*/ 1388270 w 3904602"/>
              <a:gd name="connsiteY16" fmla="*/ 554182 h 2088573"/>
              <a:gd name="connsiteX17" fmla="*/ 1693070 w 3904602"/>
              <a:gd name="connsiteY17" fmla="*/ 554182 h 2088573"/>
              <a:gd name="connsiteX18" fmla="*/ 1693070 w 3904602"/>
              <a:gd name="connsiteY18" fmla="*/ 249382 h 2088573"/>
              <a:gd name="connsiteX19" fmla="*/ 1616870 w 3904602"/>
              <a:gd name="connsiteY19" fmla="*/ 173182 h 2088573"/>
              <a:gd name="connsiteX20" fmla="*/ 1616870 w 3904602"/>
              <a:gd name="connsiteY20" fmla="*/ 20782 h 2088573"/>
              <a:gd name="connsiteX21" fmla="*/ 2302670 w 3904602"/>
              <a:gd name="connsiteY21" fmla="*/ 20782 h 2088573"/>
              <a:gd name="connsiteX22" fmla="*/ 2302670 w 3904602"/>
              <a:gd name="connsiteY22" fmla="*/ 173182 h 2088573"/>
              <a:gd name="connsiteX23" fmla="*/ 2226470 w 3904602"/>
              <a:gd name="connsiteY23" fmla="*/ 249382 h 2088573"/>
              <a:gd name="connsiteX24" fmla="*/ 2226470 w 3904602"/>
              <a:gd name="connsiteY24" fmla="*/ 554182 h 2088573"/>
              <a:gd name="connsiteX25" fmla="*/ 2531270 w 3904602"/>
              <a:gd name="connsiteY25" fmla="*/ 554182 h 2088573"/>
              <a:gd name="connsiteX26" fmla="*/ 2531270 w 3904602"/>
              <a:gd name="connsiteY26" fmla="*/ 249382 h 2088573"/>
              <a:gd name="connsiteX27" fmla="*/ 2455070 w 3904602"/>
              <a:gd name="connsiteY27" fmla="*/ 173182 h 2088573"/>
              <a:gd name="connsiteX28" fmla="*/ 2455070 w 3904602"/>
              <a:gd name="connsiteY28" fmla="*/ 20782 h 2088573"/>
              <a:gd name="connsiteX29" fmla="*/ 3192825 w 3904602"/>
              <a:gd name="connsiteY29" fmla="*/ 0 h 2088573"/>
              <a:gd name="connsiteX0" fmla="*/ 3178538 w 3890315"/>
              <a:gd name="connsiteY0" fmla="*/ 0 h 2088573"/>
              <a:gd name="connsiteX1" fmla="*/ 3703278 w 3890315"/>
              <a:gd name="connsiteY1" fmla="*/ 0 h 2088573"/>
              <a:gd name="connsiteX2" fmla="*/ 3859142 w 3890315"/>
              <a:gd name="connsiteY2" fmla="*/ 51955 h 2088573"/>
              <a:gd name="connsiteX3" fmla="*/ 3890315 w 3890315"/>
              <a:gd name="connsiteY3" fmla="*/ 202623 h 2088573"/>
              <a:gd name="connsiteX4" fmla="*/ 3885119 w 3890315"/>
              <a:gd name="connsiteY4" fmla="*/ 1875559 h 2088573"/>
              <a:gd name="connsiteX5" fmla="*/ 3869533 w 3890315"/>
              <a:gd name="connsiteY5" fmla="*/ 2041814 h 2088573"/>
              <a:gd name="connsiteX6" fmla="*/ 3692888 w 3890315"/>
              <a:gd name="connsiteY6" fmla="*/ 2088573 h 2088573"/>
              <a:gd name="connsiteX7" fmla="*/ 154782 w 3890315"/>
              <a:gd name="connsiteY7" fmla="*/ 2078182 h 2088573"/>
              <a:gd name="connsiteX8" fmla="*/ 38100 w 3890315"/>
              <a:gd name="connsiteY8" fmla="*/ 2054371 h 2088573"/>
              <a:gd name="connsiteX9" fmla="*/ 2383 w 3890315"/>
              <a:gd name="connsiteY9" fmla="*/ 1925782 h 2088573"/>
              <a:gd name="connsiteX10" fmla="*/ 2383 w 3890315"/>
              <a:gd name="connsiteY10" fmla="*/ 173182 h 2088573"/>
              <a:gd name="connsiteX11" fmla="*/ 35721 w 3890315"/>
              <a:gd name="connsiteY11" fmla="*/ 51738 h 2088573"/>
              <a:gd name="connsiteX12" fmla="*/ 154782 w 3890315"/>
              <a:gd name="connsiteY12" fmla="*/ 20782 h 2088573"/>
              <a:gd name="connsiteX13" fmla="*/ 1450183 w 3890315"/>
              <a:gd name="connsiteY13" fmla="*/ 20782 h 2088573"/>
              <a:gd name="connsiteX14" fmla="*/ 1450183 w 3890315"/>
              <a:gd name="connsiteY14" fmla="*/ 173182 h 2088573"/>
              <a:gd name="connsiteX15" fmla="*/ 1373983 w 3890315"/>
              <a:gd name="connsiteY15" fmla="*/ 249382 h 2088573"/>
              <a:gd name="connsiteX16" fmla="*/ 1373983 w 3890315"/>
              <a:gd name="connsiteY16" fmla="*/ 554182 h 2088573"/>
              <a:gd name="connsiteX17" fmla="*/ 1678783 w 3890315"/>
              <a:gd name="connsiteY17" fmla="*/ 554182 h 2088573"/>
              <a:gd name="connsiteX18" fmla="*/ 1678783 w 3890315"/>
              <a:gd name="connsiteY18" fmla="*/ 249382 h 2088573"/>
              <a:gd name="connsiteX19" fmla="*/ 1602583 w 3890315"/>
              <a:gd name="connsiteY19" fmla="*/ 173182 h 2088573"/>
              <a:gd name="connsiteX20" fmla="*/ 1602583 w 3890315"/>
              <a:gd name="connsiteY20" fmla="*/ 20782 h 2088573"/>
              <a:gd name="connsiteX21" fmla="*/ 2288383 w 3890315"/>
              <a:gd name="connsiteY21" fmla="*/ 20782 h 2088573"/>
              <a:gd name="connsiteX22" fmla="*/ 2288383 w 3890315"/>
              <a:gd name="connsiteY22" fmla="*/ 173182 h 2088573"/>
              <a:gd name="connsiteX23" fmla="*/ 2212183 w 3890315"/>
              <a:gd name="connsiteY23" fmla="*/ 249382 h 2088573"/>
              <a:gd name="connsiteX24" fmla="*/ 2212183 w 3890315"/>
              <a:gd name="connsiteY24" fmla="*/ 554182 h 2088573"/>
              <a:gd name="connsiteX25" fmla="*/ 2516983 w 3890315"/>
              <a:gd name="connsiteY25" fmla="*/ 554182 h 2088573"/>
              <a:gd name="connsiteX26" fmla="*/ 2516983 w 3890315"/>
              <a:gd name="connsiteY26" fmla="*/ 249382 h 2088573"/>
              <a:gd name="connsiteX27" fmla="*/ 2440783 w 3890315"/>
              <a:gd name="connsiteY27" fmla="*/ 173182 h 2088573"/>
              <a:gd name="connsiteX28" fmla="*/ 2440783 w 3890315"/>
              <a:gd name="connsiteY28" fmla="*/ 20782 h 2088573"/>
              <a:gd name="connsiteX29" fmla="*/ 3178538 w 3890315"/>
              <a:gd name="connsiteY29" fmla="*/ 0 h 2088573"/>
              <a:gd name="connsiteX0" fmla="*/ 3178538 w 3890315"/>
              <a:gd name="connsiteY0" fmla="*/ 0 h 2078831"/>
              <a:gd name="connsiteX1" fmla="*/ 3703278 w 3890315"/>
              <a:gd name="connsiteY1" fmla="*/ 0 h 2078831"/>
              <a:gd name="connsiteX2" fmla="*/ 3859142 w 3890315"/>
              <a:gd name="connsiteY2" fmla="*/ 51955 h 2078831"/>
              <a:gd name="connsiteX3" fmla="*/ 3890315 w 3890315"/>
              <a:gd name="connsiteY3" fmla="*/ 202623 h 2078831"/>
              <a:gd name="connsiteX4" fmla="*/ 3885119 w 3890315"/>
              <a:gd name="connsiteY4" fmla="*/ 1875559 h 2078831"/>
              <a:gd name="connsiteX5" fmla="*/ 3869533 w 3890315"/>
              <a:gd name="connsiteY5" fmla="*/ 2041814 h 2078831"/>
              <a:gd name="connsiteX6" fmla="*/ 3736182 w 3890315"/>
              <a:gd name="connsiteY6" fmla="*/ 2078182 h 2078831"/>
              <a:gd name="connsiteX7" fmla="*/ 154782 w 3890315"/>
              <a:gd name="connsiteY7" fmla="*/ 2078182 h 2078831"/>
              <a:gd name="connsiteX8" fmla="*/ 38100 w 3890315"/>
              <a:gd name="connsiteY8" fmla="*/ 2054371 h 2078831"/>
              <a:gd name="connsiteX9" fmla="*/ 2383 w 3890315"/>
              <a:gd name="connsiteY9" fmla="*/ 1925782 h 2078831"/>
              <a:gd name="connsiteX10" fmla="*/ 2383 w 3890315"/>
              <a:gd name="connsiteY10" fmla="*/ 173182 h 2078831"/>
              <a:gd name="connsiteX11" fmla="*/ 35721 w 3890315"/>
              <a:gd name="connsiteY11" fmla="*/ 51738 h 2078831"/>
              <a:gd name="connsiteX12" fmla="*/ 154782 w 3890315"/>
              <a:gd name="connsiteY12" fmla="*/ 20782 h 2078831"/>
              <a:gd name="connsiteX13" fmla="*/ 1450183 w 3890315"/>
              <a:gd name="connsiteY13" fmla="*/ 20782 h 2078831"/>
              <a:gd name="connsiteX14" fmla="*/ 1450183 w 3890315"/>
              <a:gd name="connsiteY14" fmla="*/ 173182 h 2078831"/>
              <a:gd name="connsiteX15" fmla="*/ 1373983 w 3890315"/>
              <a:gd name="connsiteY15" fmla="*/ 249382 h 2078831"/>
              <a:gd name="connsiteX16" fmla="*/ 1373983 w 3890315"/>
              <a:gd name="connsiteY16" fmla="*/ 554182 h 2078831"/>
              <a:gd name="connsiteX17" fmla="*/ 1678783 w 3890315"/>
              <a:gd name="connsiteY17" fmla="*/ 554182 h 2078831"/>
              <a:gd name="connsiteX18" fmla="*/ 1678783 w 3890315"/>
              <a:gd name="connsiteY18" fmla="*/ 249382 h 2078831"/>
              <a:gd name="connsiteX19" fmla="*/ 1602583 w 3890315"/>
              <a:gd name="connsiteY19" fmla="*/ 173182 h 2078831"/>
              <a:gd name="connsiteX20" fmla="*/ 1602583 w 3890315"/>
              <a:gd name="connsiteY20" fmla="*/ 20782 h 2078831"/>
              <a:gd name="connsiteX21" fmla="*/ 2288383 w 3890315"/>
              <a:gd name="connsiteY21" fmla="*/ 20782 h 2078831"/>
              <a:gd name="connsiteX22" fmla="*/ 2288383 w 3890315"/>
              <a:gd name="connsiteY22" fmla="*/ 173182 h 2078831"/>
              <a:gd name="connsiteX23" fmla="*/ 2212183 w 3890315"/>
              <a:gd name="connsiteY23" fmla="*/ 249382 h 2078831"/>
              <a:gd name="connsiteX24" fmla="*/ 2212183 w 3890315"/>
              <a:gd name="connsiteY24" fmla="*/ 554182 h 2078831"/>
              <a:gd name="connsiteX25" fmla="*/ 2516983 w 3890315"/>
              <a:gd name="connsiteY25" fmla="*/ 554182 h 2078831"/>
              <a:gd name="connsiteX26" fmla="*/ 2516983 w 3890315"/>
              <a:gd name="connsiteY26" fmla="*/ 249382 h 2078831"/>
              <a:gd name="connsiteX27" fmla="*/ 2440783 w 3890315"/>
              <a:gd name="connsiteY27" fmla="*/ 173182 h 2078831"/>
              <a:gd name="connsiteX28" fmla="*/ 2440783 w 3890315"/>
              <a:gd name="connsiteY28" fmla="*/ 20782 h 2078831"/>
              <a:gd name="connsiteX29" fmla="*/ 3178538 w 3890315"/>
              <a:gd name="connsiteY29" fmla="*/ 0 h 2078831"/>
              <a:gd name="connsiteX0" fmla="*/ 2440783 w 3890315"/>
              <a:gd name="connsiteY0" fmla="*/ 20782 h 2078831"/>
              <a:gd name="connsiteX1" fmla="*/ 3703278 w 3890315"/>
              <a:gd name="connsiteY1" fmla="*/ 0 h 2078831"/>
              <a:gd name="connsiteX2" fmla="*/ 3859142 w 3890315"/>
              <a:gd name="connsiteY2" fmla="*/ 51955 h 2078831"/>
              <a:gd name="connsiteX3" fmla="*/ 3890315 w 3890315"/>
              <a:gd name="connsiteY3" fmla="*/ 202623 h 2078831"/>
              <a:gd name="connsiteX4" fmla="*/ 3885119 w 3890315"/>
              <a:gd name="connsiteY4" fmla="*/ 1875559 h 2078831"/>
              <a:gd name="connsiteX5" fmla="*/ 3869533 w 3890315"/>
              <a:gd name="connsiteY5" fmla="*/ 2041814 h 2078831"/>
              <a:gd name="connsiteX6" fmla="*/ 3736182 w 3890315"/>
              <a:gd name="connsiteY6" fmla="*/ 2078182 h 2078831"/>
              <a:gd name="connsiteX7" fmla="*/ 154782 w 3890315"/>
              <a:gd name="connsiteY7" fmla="*/ 2078182 h 2078831"/>
              <a:gd name="connsiteX8" fmla="*/ 38100 w 3890315"/>
              <a:gd name="connsiteY8" fmla="*/ 2054371 h 2078831"/>
              <a:gd name="connsiteX9" fmla="*/ 2383 w 3890315"/>
              <a:gd name="connsiteY9" fmla="*/ 1925782 h 2078831"/>
              <a:gd name="connsiteX10" fmla="*/ 2383 w 3890315"/>
              <a:gd name="connsiteY10" fmla="*/ 173182 h 2078831"/>
              <a:gd name="connsiteX11" fmla="*/ 35721 w 3890315"/>
              <a:gd name="connsiteY11" fmla="*/ 51738 h 2078831"/>
              <a:gd name="connsiteX12" fmla="*/ 154782 w 3890315"/>
              <a:gd name="connsiteY12" fmla="*/ 20782 h 2078831"/>
              <a:gd name="connsiteX13" fmla="*/ 1450183 w 3890315"/>
              <a:gd name="connsiteY13" fmla="*/ 20782 h 2078831"/>
              <a:gd name="connsiteX14" fmla="*/ 1450183 w 3890315"/>
              <a:gd name="connsiteY14" fmla="*/ 173182 h 2078831"/>
              <a:gd name="connsiteX15" fmla="*/ 1373983 w 3890315"/>
              <a:gd name="connsiteY15" fmla="*/ 249382 h 2078831"/>
              <a:gd name="connsiteX16" fmla="*/ 1373983 w 3890315"/>
              <a:gd name="connsiteY16" fmla="*/ 554182 h 2078831"/>
              <a:gd name="connsiteX17" fmla="*/ 1678783 w 3890315"/>
              <a:gd name="connsiteY17" fmla="*/ 554182 h 2078831"/>
              <a:gd name="connsiteX18" fmla="*/ 1678783 w 3890315"/>
              <a:gd name="connsiteY18" fmla="*/ 249382 h 2078831"/>
              <a:gd name="connsiteX19" fmla="*/ 1602583 w 3890315"/>
              <a:gd name="connsiteY19" fmla="*/ 173182 h 2078831"/>
              <a:gd name="connsiteX20" fmla="*/ 1602583 w 3890315"/>
              <a:gd name="connsiteY20" fmla="*/ 20782 h 2078831"/>
              <a:gd name="connsiteX21" fmla="*/ 2288383 w 3890315"/>
              <a:gd name="connsiteY21" fmla="*/ 20782 h 2078831"/>
              <a:gd name="connsiteX22" fmla="*/ 2288383 w 3890315"/>
              <a:gd name="connsiteY22" fmla="*/ 173182 h 2078831"/>
              <a:gd name="connsiteX23" fmla="*/ 2212183 w 3890315"/>
              <a:gd name="connsiteY23" fmla="*/ 249382 h 2078831"/>
              <a:gd name="connsiteX24" fmla="*/ 2212183 w 3890315"/>
              <a:gd name="connsiteY24" fmla="*/ 554182 h 2078831"/>
              <a:gd name="connsiteX25" fmla="*/ 2516983 w 3890315"/>
              <a:gd name="connsiteY25" fmla="*/ 554182 h 2078831"/>
              <a:gd name="connsiteX26" fmla="*/ 2516983 w 3890315"/>
              <a:gd name="connsiteY26" fmla="*/ 249382 h 2078831"/>
              <a:gd name="connsiteX27" fmla="*/ 2440783 w 3890315"/>
              <a:gd name="connsiteY27" fmla="*/ 173182 h 2078831"/>
              <a:gd name="connsiteX28" fmla="*/ 2440783 w 3890315"/>
              <a:gd name="connsiteY28" fmla="*/ 20782 h 2078831"/>
              <a:gd name="connsiteX0" fmla="*/ 2440783 w 3890315"/>
              <a:gd name="connsiteY0" fmla="*/ 0 h 2058049"/>
              <a:gd name="connsiteX1" fmla="*/ 3736182 w 3890315"/>
              <a:gd name="connsiteY1" fmla="*/ 0 h 2058049"/>
              <a:gd name="connsiteX2" fmla="*/ 3859142 w 3890315"/>
              <a:gd name="connsiteY2" fmla="*/ 31173 h 2058049"/>
              <a:gd name="connsiteX3" fmla="*/ 3890315 w 3890315"/>
              <a:gd name="connsiteY3" fmla="*/ 181841 h 2058049"/>
              <a:gd name="connsiteX4" fmla="*/ 3885119 w 3890315"/>
              <a:gd name="connsiteY4" fmla="*/ 1854777 h 2058049"/>
              <a:gd name="connsiteX5" fmla="*/ 3869533 w 3890315"/>
              <a:gd name="connsiteY5" fmla="*/ 2021032 h 2058049"/>
              <a:gd name="connsiteX6" fmla="*/ 3736182 w 3890315"/>
              <a:gd name="connsiteY6" fmla="*/ 2057400 h 2058049"/>
              <a:gd name="connsiteX7" fmla="*/ 154782 w 3890315"/>
              <a:gd name="connsiteY7" fmla="*/ 2057400 h 2058049"/>
              <a:gd name="connsiteX8" fmla="*/ 38100 w 3890315"/>
              <a:gd name="connsiteY8" fmla="*/ 2033589 h 2058049"/>
              <a:gd name="connsiteX9" fmla="*/ 2383 w 3890315"/>
              <a:gd name="connsiteY9" fmla="*/ 1905000 h 2058049"/>
              <a:gd name="connsiteX10" fmla="*/ 2383 w 3890315"/>
              <a:gd name="connsiteY10" fmla="*/ 152400 h 2058049"/>
              <a:gd name="connsiteX11" fmla="*/ 35721 w 3890315"/>
              <a:gd name="connsiteY11" fmla="*/ 30956 h 2058049"/>
              <a:gd name="connsiteX12" fmla="*/ 154782 w 3890315"/>
              <a:gd name="connsiteY12" fmla="*/ 0 h 2058049"/>
              <a:gd name="connsiteX13" fmla="*/ 1450183 w 3890315"/>
              <a:gd name="connsiteY13" fmla="*/ 0 h 2058049"/>
              <a:gd name="connsiteX14" fmla="*/ 1450183 w 3890315"/>
              <a:gd name="connsiteY14" fmla="*/ 152400 h 2058049"/>
              <a:gd name="connsiteX15" fmla="*/ 1373983 w 3890315"/>
              <a:gd name="connsiteY15" fmla="*/ 228600 h 2058049"/>
              <a:gd name="connsiteX16" fmla="*/ 1373983 w 3890315"/>
              <a:gd name="connsiteY16" fmla="*/ 533400 h 2058049"/>
              <a:gd name="connsiteX17" fmla="*/ 1678783 w 3890315"/>
              <a:gd name="connsiteY17" fmla="*/ 533400 h 2058049"/>
              <a:gd name="connsiteX18" fmla="*/ 1678783 w 3890315"/>
              <a:gd name="connsiteY18" fmla="*/ 228600 h 2058049"/>
              <a:gd name="connsiteX19" fmla="*/ 1602583 w 3890315"/>
              <a:gd name="connsiteY19" fmla="*/ 152400 h 2058049"/>
              <a:gd name="connsiteX20" fmla="*/ 1602583 w 3890315"/>
              <a:gd name="connsiteY20" fmla="*/ 0 h 2058049"/>
              <a:gd name="connsiteX21" fmla="*/ 2288383 w 3890315"/>
              <a:gd name="connsiteY21" fmla="*/ 0 h 2058049"/>
              <a:gd name="connsiteX22" fmla="*/ 2288383 w 3890315"/>
              <a:gd name="connsiteY22" fmla="*/ 152400 h 2058049"/>
              <a:gd name="connsiteX23" fmla="*/ 2212183 w 3890315"/>
              <a:gd name="connsiteY23" fmla="*/ 228600 h 2058049"/>
              <a:gd name="connsiteX24" fmla="*/ 2212183 w 3890315"/>
              <a:gd name="connsiteY24" fmla="*/ 533400 h 2058049"/>
              <a:gd name="connsiteX25" fmla="*/ 2516983 w 3890315"/>
              <a:gd name="connsiteY25" fmla="*/ 533400 h 2058049"/>
              <a:gd name="connsiteX26" fmla="*/ 2516983 w 3890315"/>
              <a:gd name="connsiteY26" fmla="*/ 228600 h 2058049"/>
              <a:gd name="connsiteX27" fmla="*/ 2440783 w 3890315"/>
              <a:gd name="connsiteY27" fmla="*/ 152400 h 2058049"/>
              <a:gd name="connsiteX28" fmla="*/ 2440783 w 3890315"/>
              <a:gd name="connsiteY28" fmla="*/ 0 h 2058049"/>
              <a:gd name="connsiteX0" fmla="*/ 2440783 w 3890315"/>
              <a:gd name="connsiteY0" fmla="*/ 10174 h 2068223"/>
              <a:gd name="connsiteX1" fmla="*/ 3736182 w 3890315"/>
              <a:gd name="connsiteY1" fmla="*/ 10174 h 2068223"/>
              <a:gd name="connsiteX2" fmla="*/ 3859142 w 3890315"/>
              <a:gd name="connsiteY2" fmla="*/ 41347 h 2068223"/>
              <a:gd name="connsiteX3" fmla="*/ 3890315 w 3890315"/>
              <a:gd name="connsiteY3" fmla="*/ 192015 h 2068223"/>
              <a:gd name="connsiteX4" fmla="*/ 3885119 w 3890315"/>
              <a:gd name="connsiteY4" fmla="*/ 1864951 h 2068223"/>
              <a:gd name="connsiteX5" fmla="*/ 3869533 w 3890315"/>
              <a:gd name="connsiteY5" fmla="*/ 2031206 h 2068223"/>
              <a:gd name="connsiteX6" fmla="*/ 3736182 w 3890315"/>
              <a:gd name="connsiteY6" fmla="*/ 2067574 h 2068223"/>
              <a:gd name="connsiteX7" fmla="*/ 154782 w 3890315"/>
              <a:gd name="connsiteY7" fmla="*/ 2067574 h 2068223"/>
              <a:gd name="connsiteX8" fmla="*/ 38100 w 3890315"/>
              <a:gd name="connsiteY8" fmla="*/ 2043763 h 2068223"/>
              <a:gd name="connsiteX9" fmla="*/ 2383 w 3890315"/>
              <a:gd name="connsiteY9" fmla="*/ 1915174 h 2068223"/>
              <a:gd name="connsiteX10" fmla="*/ 2383 w 3890315"/>
              <a:gd name="connsiteY10" fmla="*/ 162574 h 2068223"/>
              <a:gd name="connsiteX11" fmla="*/ 35721 w 3890315"/>
              <a:gd name="connsiteY11" fmla="*/ 41130 h 2068223"/>
              <a:gd name="connsiteX12" fmla="*/ 154782 w 3890315"/>
              <a:gd name="connsiteY12" fmla="*/ 10174 h 2068223"/>
              <a:gd name="connsiteX13" fmla="*/ 1450183 w 3890315"/>
              <a:gd name="connsiteY13" fmla="*/ 10174 h 2068223"/>
              <a:gd name="connsiteX14" fmla="*/ 1450183 w 3890315"/>
              <a:gd name="connsiteY14" fmla="*/ 162574 h 2068223"/>
              <a:gd name="connsiteX15" fmla="*/ 1373983 w 3890315"/>
              <a:gd name="connsiteY15" fmla="*/ 238774 h 2068223"/>
              <a:gd name="connsiteX16" fmla="*/ 1373983 w 3890315"/>
              <a:gd name="connsiteY16" fmla="*/ 543574 h 2068223"/>
              <a:gd name="connsiteX17" fmla="*/ 1678783 w 3890315"/>
              <a:gd name="connsiteY17" fmla="*/ 543574 h 2068223"/>
              <a:gd name="connsiteX18" fmla="*/ 1678783 w 3890315"/>
              <a:gd name="connsiteY18" fmla="*/ 238774 h 2068223"/>
              <a:gd name="connsiteX19" fmla="*/ 1602583 w 3890315"/>
              <a:gd name="connsiteY19" fmla="*/ 162574 h 2068223"/>
              <a:gd name="connsiteX20" fmla="*/ 1602583 w 3890315"/>
              <a:gd name="connsiteY20" fmla="*/ 10174 h 2068223"/>
              <a:gd name="connsiteX21" fmla="*/ 2288383 w 3890315"/>
              <a:gd name="connsiteY21" fmla="*/ 10174 h 2068223"/>
              <a:gd name="connsiteX22" fmla="*/ 2288383 w 3890315"/>
              <a:gd name="connsiteY22" fmla="*/ 162574 h 2068223"/>
              <a:gd name="connsiteX23" fmla="*/ 2212183 w 3890315"/>
              <a:gd name="connsiteY23" fmla="*/ 238774 h 2068223"/>
              <a:gd name="connsiteX24" fmla="*/ 2212183 w 3890315"/>
              <a:gd name="connsiteY24" fmla="*/ 543574 h 2068223"/>
              <a:gd name="connsiteX25" fmla="*/ 2516983 w 3890315"/>
              <a:gd name="connsiteY25" fmla="*/ 543574 h 2068223"/>
              <a:gd name="connsiteX26" fmla="*/ 2516983 w 3890315"/>
              <a:gd name="connsiteY26" fmla="*/ 238774 h 2068223"/>
              <a:gd name="connsiteX27" fmla="*/ 2440783 w 3890315"/>
              <a:gd name="connsiteY27" fmla="*/ 162574 h 2068223"/>
              <a:gd name="connsiteX28" fmla="*/ 2440783 w 3890315"/>
              <a:gd name="connsiteY28" fmla="*/ 10174 h 2068223"/>
              <a:gd name="connsiteX0" fmla="*/ 2440783 w 3898108"/>
              <a:gd name="connsiteY0" fmla="*/ 10174 h 2068223"/>
              <a:gd name="connsiteX1" fmla="*/ 3736182 w 3898108"/>
              <a:gd name="connsiteY1" fmla="*/ 10174 h 2068223"/>
              <a:gd name="connsiteX2" fmla="*/ 3859142 w 3898108"/>
              <a:gd name="connsiteY2" fmla="*/ 41347 h 2068223"/>
              <a:gd name="connsiteX3" fmla="*/ 3890315 w 3898108"/>
              <a:gd name="connsiteY3" fmla="*/ 192015 h 2068223"/>
              <a:gd name="connsiteX4" fmla="*/ 3885119 w 3898108"/>
              <a:gd name="connsiteY4" fmla="*/ 1864951 h 2068223"/>
              <a:gd name="connsiteX5" fmla="*/ 3869533 w 3898108"/>
              <a:gd name="connsiteY5" fmla="*/ 2031206 h 2068223"/>
              <a:gd name="connsiteX6" fmla="*/ 3736182 w 3898108"/>
              <a:gd name="connsiteY6" fmla="*/ 2067574 h 2068223"/>
              <a:gd name="connsiteX7" fmla="*/ 154782 w 3898108"/>
              <a:gd name="connsiteY7" fmla="*/ 2067574 h 2068223"/>
              <a:gd name="connsiteX8" fmla="*/ 38100 w 3898108"/>
              <a:gd name="connsiteY8" fmla="*/ 2043763 h 2068223"/>
              <a:gd name="connsiteX9" fmla="*/ 2383 w 3898108"/>
              <a:gd name="connsiteY9" fmla="*/ 1915174 h 2068223"/>
              <a:gd name="connsiteX10" fmla="*/ 2383 w 3898108"/>
              <a:gd name="connsiteY10" fmla="*/ 162574 h 2068223"/>
              <a:gd name="connsiteX11" fmla="*/ 35721 w 3898108"/>
              <a:gd name="connsiteY11" fmla="*/ 41130 h 2068223"/>
              <a:gd name="connsiteX12" fmla="*/ 154782 w 3898108"/>
              <a:gd name="connsiteY12" fmla="*/ 10174 h 2068223"/>
              <a:gd name="connsiteX13" fmla="*/ 1450183 w 3898108"/>
              <a:gd name="connsiteY13" fmla="*/ 10174 h 2068223"/>
              <a:gd name="connsiteX14" fmla="*/ 1450183 w 3898108"/>
              <a:gd name="connsiteY14" fmla="*/ 162574 h 2068223"/>
              <a:gd name="connsiteX15" fmla="*/ 1373983 w 3898108"/>
              <a:gd name="connsiteY15" fmla="*/ 238774 h 2068223"/>
              <a:gd name="connsiteX16" fmla="*/ 1373983 w 3898108"/>
              <a:gd name="connsiteY16" fmla="*/ 543574 h 2068223"/>
              <a:gd name="connsiteX17" fmla="*/ 1678783 w 3898108"/>
              <a:gd name="connsiteY17" fmla="*/ 543574 h 2068223"/>
              <a:gd name="connsiteX18" fmla="*/ 1678783 w 3898108"/>
              <a:gd name="connsiteY18" fmla="*/ 238774 h 2068223"/>
              <a:gd name="connsiteX19" fmla="*/ 1602583 w 3898108"/>
              <a:gd name="connsiteY19" fmla="*/ 162574 h 2068223"/>
              <a:gd name="connsiteX20" fmla="*/ 1602583 w 3898108"/>
              <a:gd name="connsiteY20" fmla="*/ 10174 h 2068223"/>
              <a:gd name="connsiteX21" fmla="*/ 2288383 w 3898108"/>
              <a:gd name="connsiteY21" fmla="*/ 10174 h 2068223"/>
              <a:gd name="connsiteX22" fmla="*/ 2288383 w 3898108"/>
              <a:gd name="connsiteY22" fmla="*/ 162574 h 2068223"/>
              <a:gd name="connsiteX23" fmla="*/ 2212183 w 3898108"/>
              <a:gd name="connsiteY23" fmla="*/ 238774 h 2068223"/>
              <a:gd name="connsiteX24" fmla="*/ 2212183 w 3898108"/>
              <a:gd name="connsiteY24" fmla="*/ 543574 h 2068223"/>
              <a:gd name="connsiteX25" fmla="*/ 2516983 w 3898108"/>
              <a:gd name="connsiteY25" fmla="*/ 543574 h 2068223"/>
              <a:gd name="connsiteX26" fmla="*/ 2516983 w 3898108"/>
              <a:gd name="connsiteY26" fmla="*/ 238774 h 2068223"/>
              <a:gd name="connsiteX27" fmla="*/ 2440783 w 3898108"/>
              <a:gd name="connsiteY27" fmla="*/ 162574 h 2068223"/>
              <a:gd name="connsiteX28" fmla="*/ 2440783 w 3898108"/>
              <a:gd name="connsiteY28" fmla="*/ 10174 h 2068223"/>
              <a:gd name="connsiteX0" fmla="*/ 2440783 w 3898108"/>
              <a:gd name="connsiteY0" fmla="*/ 10174 h 2068223"/>
              <a:gd name="connsiteX1" fmla="*/ 3736182 w 3898108"/>
              <a:gd name="connsiteY1" fmla="*/ 10174 h 2068223"/>
              <a:gd name="connsiteX2" fmla="*/ 3859142 w 3898108"/>
              <a:gd name="connsiteY2" fmla="*/ 41347 h 2068223"/>
              <a:gd name="connsiteX3" fmla="*/ 3888581 w 3898108"/>
              <a:gd name="connsiteY3" fmla="*/ 238774 h 2068223"/>
              <a:gd name="connsiteX4" fmla="*/ 3885119 w 3898108"/>
              <a:gd name="connsiteY4" fmla="*/ 1864951 h 2068223"/>
              <a:gd name="connsiteX5" fmla="*/ 3869533 w 3898108"/>
              <a:gd name="connsiteY5" fmla="*/ 2031206 h 2068223"/>
              <a:gd name="connsiteX6" fmla="*/ 3736182 w 3898108"/>
              <a:gd name="connsiteY6" fmla="*/ 2067574 h 2068223"/>
              <a:gd name="connsiteX7" fmla="*/ 154782 w 3898108"/>
              <a:gd name="connsiteY7" fmla="*/ 2067574 h 2068223"/>
              <a:gd name="connsiteX8" fmla="*/ 38100 w 3898108"/>
              <a:gd name="connsiteY8" fmla="*/ 2043763 h 2068223"/>
              <a:gd name="connsiteX9" fmla="*/ 2383 w 3898108"/>
              <a:gd name="connsiteY9" fmla="*/ 1915174 h 2068223"/>
              <a:gd name="connsiteX10" fmla="*/ 2383 w 3898108"/>
              <a:gd name="connsiteY10" fmla="*/ 162574 h 2068223"/>
              <a:gd name="connsiteX11" fmla="*/ 35721 w 3898108"/>
              <a:gd name="connsiteY11" fmla="*/ 41130 h 2068223"/>
              <a:gd name="connsiteX12" fmla="*/ 154782 w 3898108"/>
              <a:gd name="connsiteY12" fmla="*/ 10174 h 2068223"/>
              <a:gd name="connsiteX13" fmla="*/ 1450183 w 3898108"/>
              <a:gd name="connsiteY13" fmla="*/ 10174 h 2068223"/>
              <a:gd name="connsiteX14" fmla="*/ 1450183 w 3898108"/>
              <a:gd name="connsiteY14" fmla="*/ 162574 h 2068223"/>
              <a:gd name="connsiteX15" fmla="*/ 1373983 w 3898108"/>
              <a:gd name="connsiteY15" fmla="*/ 238774 h 2068223"/>
              <a:gd name="connsiteX16" fmla="*/ 1373983 w 3898108"/>
              <a:gd name="connsiteY16" fmla="*/ 543574 h 2068223"/>
              <a:gd name="connsiteX17" fmla="*/ 1678783 w 3898108"/>
              <a:gd name="connsiteY17" fmla="*/ 543574 h 2068223"/>
              <a:gd name="connsiteX18" fmla="*/ 1678783 w 3898108"/>
              <a:gd name="connsiteY18" fmla="*/ 238774 h 2068223"/>
              <a:gd name="connsiteX19" fmla="*/ 1602583 w 3898108"/>
              <a:gd name="connsiteY19" fmla="*/ 162574 h 2068223"/>
              <a:gd name="connsiteX20" fmla="*/ 1602583 w 3898108"/>
              <a:gd name="connsiteY20" fmla="*/ 10174 h 2068223"/>
              <a:gd name="connsiteX21" fmla="*/ 2288383 w 3898108"/>
              <a:gd name="connsiteY21" fmla="*/ 10174 h 2068223"/>
              <a:gd name="connsiteX22" fmla="*/ 2288383 w 3898108"/>
              <a:gd name="connsiteY22" fmla="*/ 162574 h 2068223"/>
              <a:gd name="connsiteX23" fmla="*/ 2212183 w 3898108"/>
              <a:gd name="connsiteY23" fmla="*/ 238774 h 2068223"/>
              <a:gd name="connsiteX24" fmla="*/ 2212183 w 3898108"/>
              <a:gd name="connsiteY24" fmla="*/ 543574 h 2068223"/>
              <a:gd name="connsiteX25" fmla="*/ 2516983 w 3898108"/>
              <a:gd name="connsiteY25" fmla="*/ 543574 h 2068223"/>
              <a:gd name="connsiteX26" fmla="*/ 2516983 w 3898108"/>
              <a:gd name="connsiteY26" fmla="*/ 238774 h 2068223"/>
              <a:gd name="connsiteX27" fmla="*/ 2440783 w 3898108"/>
              <a:gd name="connsiteY27" fmla="*/ 162574 h 2068223"/>
              <a:gd name="connsiteX28" fmla="*/ 2440783 w 3898108"/>
              <a:gd name="connsiteY28" fmla="*/ 10174 h 2068223"/>
              <a:gd name="connsiteX0" fmla="*/ 2440783 w 3898108"/>
              <a:gd name="connsiteY0" fmla="*/ 10174 h 2068223"/>
              <a:gd name="connsiteX1" fmla="*/ 3736182 w 3898108"/>
              <a:gd name="connsiteY1" fmla="*/ 10174 h 2068223"/>
              <a:gd name="connsiteX2" fmla="*/ 3859142 w 3898108"/>
              <a:gd name="connsiteY2" fmla="*/ 41347 h 2068223"/>
              <a:gd name="connsiteX3" fmla="*/ 3888581 w 3898108"/>
              <a:gd name="connsiteY3" fmla="*/ 238774 h 2068223"/>
              <a:gd name="connsiteX4" fmla="*/ 3885119 w 3898108"/>
              <a:gd name="connsiteY4" fmla="*/ 1864951 h 2068223"/>
              <a:gd name="connsiteX5" fmla="*/ 3869533 w 3898108"/>
              <a:gd name="connsiteY5" fmla="*/ 2031206 h 2068223"/>
              <a:gd name="connsiteX6" fmla="*/ 3736182 w 3898108"/>
              <a:gd name="connsiteY6" fmla="*/ 2067574 h 2068223"/>
              <a:gd name="connsiteX7" fmla="*/ 154782 w 3898108"/>
              <a:gd name="connsiteY7" fmla="*/ 2067574 h 2068223"/>
              <a:gd name="connsiteX8" fmla="*/ 38100 w 3898108"/>
              <a:gd name="connsiteY8" fmla="*/ 2043763 h 2068223"/>
              <a:gd name="connsiteX9" fmla="*/ 2383 w 3898108"/>
              <a:gd name="connsiteY9" fmla="*/ 1915174 h 2068223"/>
              <a:gd name="connsiteX10" fmla="*/ 2383 w 3898108"/>
              <a:gd name="connsiteY10" fmla="*/ 162574 h 2068223"/>
              <a:gd name="connsiteX11" fmla="*/ 35721 w 3898108"/>
              <a:gd name="connsiteY11" fmla="*/ 41130 h 2068223"/>
              <a:gd name="connsiteX12" fmla="*/ 154782 w 3898108"/>
              <a:gd name="connsiteY12" fmla="*/ 10174 h 2068223"/>
              <a:gd name="connsiteX13" fmla="*/ 1450183 w 3898108"/>
              <a:gd name="connsiteY13" fmla="*/ 10174 h 2068223"/>
              <a:gd name="connsiteX14" fmla="*/ 1450183 w 3898108"/>
              <a:gd name="connsiteY14" fmla="*/ 162574 h 2068223"/>
              <a:gd name="connsiteX15" fmla="*/ 1373983 w 3898108"/>
              <a:gd name="connsiteY15" fmla="*/ 238774 h 2068223"/>
              <a:gd name="connsiteX16" fmla="*/ 1373983 w 3898108"/>
              <a:gd name="connsiteY16" fmla="*/ 543574 h 2068223"/>
              <a:gd name="connsiteX17" fmla="*/ 1678783 w 3898108"/>
              <a:gd name="connsiteY17" fmla="*/ 543574 h 2068223"/>
              <a:gd name="connsiteX18" fmla="*/ 1678783 w 3898108"/>
              <a:gd name="connsiteY18" fmla="*/ 238774 h 2068223"/>
              <a:gd name="connsiteX19" fmla="*/ 1602583 w 3898108"/>
              <a:gd name="connsiteY19" fmla="*/ 162574 h 2068223"/>
              <a:gd name="connsiteX20" fmla="*/ 1602583 w 3898108"/>
              <a:gd name="connsiteY20" fmla="*/ 10174 h 2068223"/>
              <a:gd name="connsiteX21" fmla="*/ 2288383 w 3898108"/>
              <a:gd name="connsiteY21" fmla="*/ 10174 h 2068223"/>
              <a:gd name="connsiteX22" fmla="*/ 2288383 w 3898108"/>
              <a:gd name="connsiteY22" fmla="*/ 162574 h 2068223"/>
              <a:gd name="connsiteX23" fmla="*/ 2212183 w 3898108"/>
              <a:gd name="connsiteY23" fmla="*/ 238774 h 2068223"/>
              <a:gd name="connsiteX24" fmla="*/ 2212183 w 3898108"/>
              <a:gd name="connsiteY24" fmla="*/ 543574 h 2068223"/>
              <a:gd name="connsiteX25" fmla="*/ 2516983 w 3898108"/>
              <a:gd name="connsiteY25" fmla="*/ 543574 h 2068223"/>
              <a:gd name="connsiteX26" fmla="*/ 2516983 w 3898108"/>
              <a:gd name="connsiteY26" fmla="*/ 238774 h 2068223"/>
              <a:gd name="connsiteX27" fmla="*/ 2440783 w 3898108"/>
              <a:gd name="connsiteY27" fmla="*/ 162574 h 2068223"/>
              <a:gd name="connsiteX28" fmla="*/ 2440783 w 3898108"/>
              <a:gd name="connsiteY28" fmla="*/ 10174 h 2068223"/>
              <a:gd name="connsiteX0" fmla="*/ 2440783 w 3898108"/>
              <a:gd name="connsiteY0" fmla="*/ 10174 h 2068223"/>
              <a:gd name="connsiteX1" fmla="*/ 3736182 w 3898108"/>
              <a:gd name="connsiteY1" fmla="*/ 10174 h 2068223"/>
              <a:gd name="connsiteX2" fmla="*/ 3859142 w 3898108"/>
              <a:gd name="connsiteY2" fmla="*/ 41347 h 2068223"/>
              <a:gd name="connsiteX3" fmla="*/ 3888581 w 3898108"/>
              <a:gd name="connsiteY3" fmla="*/ 238774 h 2068223"/>
              <a:gd name="connsiteX4" fmla="*/ 3885119 w 3898108"/>
              <a:gd name="connsiteY4" fmla="*/ 1864951 h 2068223"/>
              <a:gd name="connsiteX5" fmla="*/ 3869533 w 3898108"/>
              <a:gd name="connsiteY5" fmla="*/ 2031206 h 2068223"/>
              <a:gd name="connsiteX6" fmla="*/ 3736182 w 3898108"/>
              <a:gd name="connsiteY6" fmla="*/ 2067574 h 2068223"/>
              <a:gd name="connsiteX7" fmla="*/ 154782 w 3898108"/>
              <a:gd name="connsiteY7" fmla="*/ 2067574 h 2068223"/>
              <a:gd name="connsiteX8" fmla="*/ 38100 w 3898108"/>
              <a:gd name="connsiteY8" fmla="*/ 2043763 h 2068223"/>
              <a:gd name="connsiteX9" fmla="*/ 2383 w 3898108"/>
              <a:gd name="connsiteY9" fmla="*/ 1915174 h 2068223"/>
              <a:gd name="connsiteX10" fmla="*/ 2383 w 3898108"/>
              <a:gd name="connsiteY10" fmla="*/ 162574 h 2068223"/>
              <a:gd name="connsiteX11" fmla="*/ 35721 w 3898108"/>
              <a:gd name="connsiteY11" fmla="*/ 41130 h 2068223"/>
              <a:gd name="connsiteX12" fmla="*/ 154782 w 3898108"/>
              <a:gd name="connsiteY12" fmla="*/ 10174 h 2068223"/>
              <a:gd name="connsiteX13" fmla="*/ 1450183 w 3898108"/>
              <a:gd name="connsiteY13" fmla="*/ 10174 h 2068223"/>
              <a:gd name="connsiteX14" fmla="*/ 1450183 w 3898108"/>
              <a:gd name="connsiteY14" fmla="*/ 162574 h 2068223"/>
              <a:gd name="connsiteX15" fmla="*/ 1373983 w 3898108"/>
              <a:gd name="connsiteY15" fmla="*/ 238774 h 2068223"/>
              <a:gd name="connsiteX16" fmla="*/ 1373983 w 3898108"/>
              <a:gd name="connsiteY16" fmla="*/ 543574 h 2068223"/>
              <a:gd name="connsiteX17" fmla="*/ 1678783 w 3898108"/>
              <a:gd name="connsiteY17" fmla="*/ 543574 h 2068223"/>
              <a:gd name="connsiteX18" fmla="*/ 1678783 w 3898108"/>
              <a:gd name="connsiteY18" fmla="*/ 238774 h 2068223"/>
              <a:gd name="connsiteX19" fmla="*/ 1602583 w 3898108"/>
              <a:gd name="connsiteY19" fmla="*/ 162574 h 2068223"/>
              <a:gd name="connsiteX20" fmla="*/ 1602583 w 3898108"/>
              <a:gd name="connsiteY20" fmla="*/ 10174 h 2068223"/>
              <a:gd name="connsiteX21" fmla="*/ 2288383 w 3898108"/>
              <a:gd name="connsiteY21" fmla="*/ 10174 h 2068223"/>
              <a:gd name="connsiteX22" fmla="*/ 2288383 w 3898108"/>
              <a:gd name="connsiteY22" fmla="*/ 162574 h 2068223"/>
              <a:gd name="connsiteX23" fmla="*/ 2212183 w 3898108"/>
              <a:gd name="connsiteY23" fmla="*/ 238774 h 2068223"/>
              <a:gd name="connsiteX24" fmla="*/ 2212183 w 3898108"/>
              <a:gd name="connsiteY24" fmla="*/ 543574 h 2068223"/>
              <a:gd name="connsiteX25" fmla="*/ 2516983 w 3898108"/>
              <a:gd name="connsiteY25" fmla="*/ 543574 h 2068223"/>
              <a:gd name="connsiteX26" fmla="*/ 2516983 w 3898108"/>
              <a:gd name="connsiteY26" fmla="*/ 238774 h 2068223"/>
              <a:gd name="connsiteX27" fmla="*/ 2440783 w 3898108"/>
              <a:gd name="connsiteY27" fmla="*/ 162574 h 2068223"/>
              <a:gd name="connsiteX28" fmla="*/ 2440783 w 3898108"/>
              <a:gd name="connsiteY28" fmla="*/ 10174 h 2068223"/>
              <a:gd name="connsiteX0" fmla="*/ 2440783 w 3898108"/>
              <a:gd name="connsiteY0" fmla="*/ 10174 h 2068223"/>
              <a:gd name="connsiteX1" fmla="*/ 3736182 w 3898108"/>
              <a:gd name="connsiteY1" fmla="*/ 10174 h 2068223"/>
              <a:gd name="connsiteX2" fmla="*/ 3859142 w 3898108"/>
              <a:gd name="connsiteY2" fmla="*/ 41347 h 2068223"/>
              <a:gd name="connsiteX3" fmla="*/ 3888581 w 3898108"/>
              <a:gd name="connsiteY3" fmla="*/ 238774 h 2068223"/>
              <a:gd name="connsiteX4" fmla="*/ 3885119 w 3898108"/>
              <a:gd name="connsiteY4" fmla="*/ 1864951 h 2068223"/>
              <a:gd name="connsiteX5" fmla="*/ 3869533 w 3898108"/>
              <a:gd name="connsiteY5" fmla="*/ 2031206 h 2068223"/>
              <a:gd name="connsiteX6" fmla="*/ 3736182 w 3898108"/>
              <a:gd name="connsiteY6" fmla="*/ 2067574 h 2068223"/>
              <a:gd name="connsiteX7" fmla="*/ 154782 w 3898108"/>
              <a:gd name="connsiteY7" fmla="*/ 2067574 h 2068223"/>
              <a:gd name="connsiteX8" fmla="*/ 38100 w 3898108"/>
              <a:gd name="connsiteY8" fmla="*/ 2043763 h 2068223"/>
              <a:gd name="connsiteX9" fmla="*/ 2383 w 3898108"/>
              <a:gd name="connsiteY9" fmla="*/ 1915174 h 2068223"/>
              <a:gd name="connsiteX10" fmla="*/ 2383 w 3898108"/>
              <a:gd name="connsiteY10" fmla="*/ 162574 h 2068223"/>
              <a:gd name="connsiteX11" fmla="*/ 35721 w 3898108"/>
              <a:gd name="connsiteY11" fmla="*/ 41130 h 2068223"/>
              <a:gd name="connsiteX12" fmla="*/ 154782 w 3898108"/>
              <a:gd name="connsiteY12" fmla="*/ 10174 h 2068223"/>
              <a:gd name="connsiteX13" fmla="*/ 1450183 w 3898108"/>
              <a:gd name="connsiteY13" fmla="*/ 10174 h 2068223"/>
              <a:gd name="connsiteX14" fmla="*/ 1450183 w 3898108"/>
              <a:gd name="connsiteY14" fmla="*/ 162574 h 2068223"/>
              <a:gd name="connsiteX15" fmla="*/ 1373983 w 3898108"/>
              <a:gd name="connsiteY15" fmla="*/ 238774 h 2068223"/>
              <a:gd name="connsiteX16" fmla="*/ 1373983 w 3898108"/>
              <a:gd name="connsiteY16" fmla="*/ 543574 h 2068223"/>
              <a:gd name="connsiteX17" fmla="*/ 1678783 w 3898108"/>
              <a:gd name="connsiteY17" fmla="*/ 543574 h 2068223"/>
              <a:gd name="connsiteX18" fmla="*/ 1678783 w 3898108"/>
              <a:gd name="connsiteY18" fmla="*/ 238774 h 2068223"/>
              <a:gd name="connsiteX19" fmla="*/ 1602583 w 3898108"/>
              <a:gd name="connsiteY19" fmla="*/ 162574 h 2068223"/>
              <a:gd name="connsiteX20" fmla="*/ 1602583 w 3898108"/>
              <a:gd name="connsiteY20" fmla="*/ 10174 h 2068223"/>
              <a:gd name="connsiteX21" fmla="*/ 2288383 w 3898108"/>
              <a:gd name="connsiteY21" fmla="*/ 10174 h 2068223"/>
              <a:gd name="connsiteX22" fmla="*/ 2288383 w 3898108"/>
              <a:gd name="connsiteY22" fmla="*/ 162574 h 2068223"/>
              <a:gd name="connsiteX23" fmla="*/ 2212183 w 3898108"/>
              <a:gd name="connsiteY23" fmla="*/ 238774 h 2068223"/>
              <a:gd name="connsiteX24" fmla="*/ 2212183 w 3898108"/>
              <a:gd name="connsiteY24" fmla="*/ 543574 h 2068223"/>
              <a:gd name="connsiteX25" fmla="*/ 2516983 w 3898108"/>
              <a:gd name="connsiteY25" fmla="*/ 543574 h 2068223"/>
              <a:gd name="connsiteX26" fmla="*/ 2516983 w 3898108"/>
              <a:gd name="connsiteY26" fmla="*/ 238774 h 2068223"/>
              <a:gd name="connsiteX27" fmla="*/ 2440783 w 3898108"/>
              <a:gd name="connsiteY27" fmla="*/ 162574 h 2068223"/>
              <a:gd name="connsiteX28" fmla="*/ 2440783 w 3898108"/>
              <a:gd name="connsiteY28" fmla="*/ 10174 h 2068223"/>
              <a:gd name="connsiteX0" fmla="*/ 2440783 w 3898108"/>
              <a:gd name="connsiteY0" fmla="*/ 10174 h 2076667"/>
              <a:gd name="connsiteX1" fmla="*/ 3736182 w 3898108"/>
              <a:gd name="connsiteY1" fmla="*/ 10174 h 2076667"/>
              <a:gd name="connsiteX2" fmla="*/ 3859142 w 3898108"/>
              <a:gd name="connsiteY2" fmla="*/ 41347 h 2076667"/>
              <a:gd name="connsiteX3" fmla="*/ 3888581 w 3898108"/>
              <a:gd name="connsiteY3" fmla="*/ 238774 h 2076667"/>
              <a:gd name="connsiteX4" fmla="*/ 3885119 w 3898108"/>
              <a:gd name="connsiteY4" fmla="*/ 1864951 h 2076667"/>
              <a:gd name="connsiteX5" fmla="*/ 3869533 w 3898108"/>
              <a:gd name="connsiteY5" fmla="*/ 2031206 h 2076667"/>
              <a:gd name="connsiteX6" fmla="*/ 3736182 w 3898108"/>
              <a:gd name="connsiteY6" fmla="*/ 2067574 h 2076667"/>
              <a:gd name="connsiteX7" fmla="*/ 154782 w 3898108"/>
              <a:gd name="connsiteY7" fmla="*/ 2067574 h 2076667"/>
              <a:gd name="connsiteX8" fmla="*/ 38100 w 3898108"/>
              <a:gd name="connsiteY8" fmla="*/ 2043763 h 2076667"/>
              <a:gd name="connsiteX9" fmla="*/ 2383 w 3898108"/>
              <a:gd name="connsiteY9" fmla="*/ 1915174 h 2076667"/>
              <a:gd name="connsiteX10" fmla="*/ 2383 w 3898108"/>
              <a:gd name="connsiteY10" fmla="*/ 162574 h 2076667"/>
              <a:gd name="connsiteX11" fmla="*/ 35721 w 3898108"/>
              <a:gd name="connsiteY11" fmla="*/ 41130 h 2076667"/>
              <a:gd name="connsiteX12" fmla="*/ 154782 w 3898108"/>
              <a:gd name="connsiteY12" fmla="*/ 10174 h 2076667"/>
              <a:gd name="connsiteX13" fmla="*/ 1450183 w 3898108"/>
              <a:gd name="connsiteY13" fmla="*/ 10174 h 2076667"/>
              <a:gd name="connsiteX14" fmla="*/ 1450183 w 3898108"/>
              <a:gd name="connsiteY14" fmla="*/ 162574 h 2076667"/>
              <a:gd name="connsiteX15" fmla="*/ 1373983 w 3898108"/>
              <a:gd name="connsiteY15" fmla="*/ 238774 h 2076667"/>
              <a:gd name="connsiteX16" fmla="*/ 1373983 w 3898108"/>
              <a:gd name="connsiteY16" fmla="*/ 543574 h 2076667"/>
              <a:gd name="connsiteX17" fmla="*/ 1678783 w 3898108"/>
              <a:gd name="connsiteY17" fmla="*/ 543574 h 2076667"/>
              <a:gd name="connsiteX18" fmla="*/ 1678783 w 3898108"/>
              <a:gd name="connsiteY18" fmla="*/ 238774 h 2076667"/>
              <a:gd name="connsiteX19" fmla="*/ 1602583 w 3898108"/>
              <a:gd name="connsiteY19" fmla="*/ 162574 h 2076667"/>
              <a:gd name="connsiteX20" fmla="*/ 1602583 w 3898108"/>
              <a:gd name="connsiteY20" fmla="*/ 10174 h 2076667"/>
              <a:gd name="connsiteX21" fmla="*/ 2288383 w 3898108"/>
              <a:gd name="connsiteY21" fmla="*/ 10174 h 2076667"/>
              <a:gd name="connsiteX22" fmla="*/ 2288383 w 3898108"/>
              <a:gd name="connsiteY22" fmla="*/ 162574 h 2076667"/>
              <a:gd name="connsiteX23" fmla="*/ 2212183 w 3898108"/>
              <a:gd name="connsiteY23" fmla="*/ 238774 h 2076667"/>
              <a:gd name="connsiteX24" fmla="*/ 2212183 w 3898108"/>
              <a:gd name="connsiteY24" fmla="*/ 543574 h 2076667"/>
              <a:gd name="connsiteX25" fmla="*/ 2516983 w 3898108"/>
              <a:gd name="connsiteY25" fmla="*/ 543574 h 2076667"/>
              <a:gd name="connsiteX26" fmla="*/ 2516983 w 3898108"/>
              <a:gd name="connsiteY26" fmla="*/ 238774 h 2076667"/>
              <a:gd name="connsiteX27" fmla="*/ 2440783 w 3898108"/>
              <a:gd name="connsiteY27" fmla="*/ 162574 h 2076667"/>
              <a:gd name="connsiteX28" fmla="*/ 2440783 w 3898108"/>
              <a:gd name="connsiteY28" fmla="*/ 10174 h 2076667"/>
              <a:gd name="connsiteX0" fmla="*/ 2440783 w 3898108"/>
              <a:gd name="connsiteY0" fmla="*/ 10174 h 2076667"/>
              <a:gd name="connsiteX1" fmla="*/ 3736182 w 3898108"/>
              <a:gd name="connsiteY1" fmla="*/ 10174 h 2076667"/>
              <a:gd name="connsiteX2" fmla="*/ 3859142 w 3898108"/>
              <a:gd name="connsiteY2" fmla="*/ 41347 h 2076667"/>
              <a:gd name="connsiteX3" fmla="*/ 3888581 w 3898108"/>
              <a:gd name="connsiteY3" fmla="*/ 238774 h 2076667"/>
              <a:gd name="connsiteX4" fmla="*/ 3885119 w 3898108"/>
              <a:gd name="connsiteY4" fmla="*/ 1864951 h 2076667"/>
              <a:gd name="connsiteX5" fmla="*/ 3869533 w 3898108"/>
              <a:gd name="connsiteY5" fmla="*/ 2031206 h 2076667"/>
              <a:gd name="connsiteX6" fmla="*/ 3736182 w 3898108"/>
              <a:gd name="connsiteY6" fmla="*/ 2067574 h 2076667"/>
              <a:gd name="connsiteX7" fmla="*/ 154782 w 3898108"/>
              <a:gd name="connsiteY7" fmla="*/ 2067574 h 2076667"/>
              <a:gd name="connsiteX8" fmla="*/ 38100 w 3898108"/>
              <a:gd name="connsiteY8" fmla="*/ 2043763 h 2076667"/>
              <a:gd name="connsiteX9" fmla="*/ 2383 w 3898108"/>
              <a:gd name="connsiteY9" fmla="*/ 1915174 h 2076667"/>
              <a:gd name="connsiteX10" fmla="*/ 2383 w 3898108"/>
              <a:gd name="connsiteY10" fmla="*/ 162574 h 2076667"/>
              <a:gd name="connsiteX11" fmla="*/ 35721 w 3898108"/>
              <a:gd name="connsiteY11" fmla="*/ 41130 h 2076667"/>
              <a:gd name="connsiteX12" fmla="*/ 154782 w 3898108"/>
              <a:gd name="connsiteY12" fmla="*/ 10174 h 2076667"/>
              <a:gd name="connsiteX13" fmla="*/ 1450183 w 3898108"/>
              <a:gd name="connsiteY13" fmla="*/ 10174 h 2076667"/>
              <a:gd name="connsiteX14" fmla="*/ 1450183 w 3898108"/>
              <a:gd name="connsiteY14" fmla="*/ 162574 h 2076667"/>
              <a:gd name="connsiteX15" fmla="*/ 1373983 w 3898108"/>
              <a:gd name="connsiteY15" fmla="*/ 238774 h 2076667"/>
              <a:gd name="connsiteX16" fmla="*/ 1373983 w 3898108"/>
              <a:gd name="connsiteY16" fmla="*/ 543574 h 2076667"/>
              <a:gd name="connsiteX17" fmla="*/ 1678783 w 3898108"/>
              <a:gd name="connsiteY17" fmla="*/ 543574 h 2076667"/>
              <a:gd name="connsiteX18" fmla="*/ 1678783 w 3898108"/>
              <a:gd name="connsiteY18" fmla="*/ 238774 h 2076667"/>
              <a:gd name="connsiteX19" fmla="*/ 1602583 w 3898108"/>
              <a:gd name="connsiteY19" fmla="*/ 162574 h 2076667"/>
              <a:gd name="connsiteX20" fmla="*/ 1602583 w 3898108"/>
              <a:gd name="connsiteY20" fmla="*/ 10174 h 2076667"/>
              <a:gd name="connsiteX21" fmla="*/ 2288383 w 3898108"/>
              <a:gd name="connsiteY21" fmla="*/ 10174 h 2076667"/>
              <a:gd name="connsiteX22" fmla="*/ 2288383 w 3898108"/>
              <a:gd name="connsiteY22" fmla="*/ 162574 h 2076667"/>
              <a:gd name="connsiteX23" fmla="*/ 2212183 w 3898108"/>
              <a:gd name="connsiteY23" fmla="*/ 238774 h 2076667"/>
              <a:gd name="connsiteX24" fmla="*/ 2212183 w 3898108"/>
              <a:gd name="connsiteY24" fmla="*/ 543574 h 2076667"/>
              <a:gd name="connsiteX25" fmla="*/ 2516983 w 3898108"/>
              <a:gd name="connsiteY25" fmla="*/ 543574 h 2076667"/>
              <a:gd name="connsiteX26" fmla="*/ 2516983 w 3898108"/>
              <a:gd name="connsiteY26" fmla="*/ 238774 h 2076667"/>
              <a:gd name="connsiteX27" fmla="*/ 2440783 w 3898108"/>
              <a:gd name="connsiteY27" fmla="*/ 162574 h 2076667"/>
              <a:gd name="connsiteX28" fmla="*/ 2440783 w 3898108"/>
              <a:gd name="connsiteY28" fmla="*/ 10174 h 2076667"/>
              <a:gd name="connsiteX0" fmla="*/ 2440783 w 3898108"/>
              <a:gd name="connsiteY0" fmla="*/ 10174 h 2076667"/>
              <a:gd name="connsiteX1" fmla="*/ 3736182 w 3898108"/>
              <a:gd name="connsiteY1" fmla="*/ 10174 h 2076667"/>
              <a:gd name="connsiteX2" fmla="*/ 3859142 w 3898108"/>
              <a:gd name="connsiteY2" fmla="*/ 41347 h 2076667"/>
              <a:gd name="connsiteX3" fmla="*/ 3888581 w 3898108"/>
              <a:gd name="connsiteY3" fmla="*/ 238774 h 2076667"/>
              <a:gd name="connsiteX4" fmla="*/ 3885119 w 3898108"/>
              <a:gd name="connsiteY4" fmla="*/ 1864951 h 2076667"/>
              <a:gd name="connsiteX5" fmla="*/ 3869533 w 3898108"/>
              <a:gd name="connsiteY5" fmla="*/ 2031206 h 2076667"/>
              <a:gd name="connsiteX6" fmla="*/ 3736182 w 3898108"/>
              <a:gd name="connsiteY6" fmla="*/ 2067574 h 2076667"/>
              <a:gd name="connsiteX7" fmla="*/ 154782 w 3898108"/>
              <a:gd name="connsiteY7" fmla="*/ 2067574 h 2076667"/>
              <a:gd name="connsiteX8" fmla="*/ 38100 w 3898108"/>
              <a:gd name="connsiteY8" fmla="*/ 2043763 h 2076667"/>
              <a:gd name="connsiteX9" fmla="*/ 2383 w 3898108"/>
              <a:gd name="connsiteY9" fmla="*/ 1915174 h 2076667"/>
              <a:gd name="connsiteX10" fmla="*/ 2383 w 3898108"/>
              <a:gd name="connsiteY10" fmla="*/ 162574 h 2076667"/>
              <a:gd name="connsiteX11" fmla="*/ 35721 w 3898108"/>
              <a:gd name="connsiteY11" fmla="*/ 41130 h 2076667"/>
              <a:gd name="connsiteX12" fmla="*/ 154782 w 3898108"/>
              <a:gd name="connsiteY12" fmla="*/ 10174 h 2076667"/>
              <a:gd name="connsiteX13" fmla="*/ 1450183 w 3898108"/>
              <a:gd name="connsiteY13" fmla="*/ 10174 h 2076667"/>
              <a:gd name="connsiteX14" fmla="*/ 1450183 w 3898108"/>
              <a:gd name="connsiteY14" fmla="*/ 162574 h 2076667"/>
              <a:gd name="connsiteX15" fmla="*/ 1373983 w 3898108"/>
              <a:gd name="connsiteY15" fmla="*/ 238774 h 2076667"/>
              <a:gd name="connsiteX16" fmla="*/ 1373983 w 3898108"/>
              <a:gd name="connsiteY16" fmla="*/ 543574 h 2076667"/>
              <a:gd name="connsiteX17" fmla="*/ 1678783 w 3898108"/>
              <a:gd name="connsiteY17" fmla="*/ 543574 h 2076667"/>
              <a:gd name="connsiteX18" fmla="*/ 1678783 w 3898108"/>
              <a:gd name="connsiteY18" fmla="*/ 238774 h 2076667"/>
              <a:gd name="connsiteX19" fmla="*/ 1602583 w 3898108"/>
              <a:gd name="connsiteY19" fmla="*/ 162574 h 2076667"/>
              <a:gd name="connsiteX20" fmla="*/ 1602583 w 3898108"/>
              <a:gd name="connsiteY20" fmla="*/ 10174 h 2076667"/>
              <a:gd name="connsiteX21" fmla="*/ 2288383 w 3898108"/>
              <a:gd name="connsiteY21" fmla="*/ 10174 h 2076667"/>
              <a:gd name="connsiteX22" fmla="*/ 2288383 w 3898108"/>
              <a:gd name="connsiteY22" fmla="*/ 162574 h 2076667"/>
              <a:gd name="connsiteX23" fmla="*/ 2212183 w 3898108"/>
              <a:gd name="connsiteY23" fmla="*/ 238774 h 2076667"/>
              <a:gd name="connsiteX24" fmla="*/ 2212183 w 3898108"/>
              <a:gd name="connsiteY24" fmla="*/ 543574 h 2076667"/>
              <a:gd name="connsiteX25" fmla="*/ 2516983 w 3898108"/>
              <a:gd name="connsiteY25" fmla="*/ 543574 h 2076667"/>
              <a:gd name="connsiteX26" fmla="*/ 2516983 w 3898108"/>
              <a:gd name="connsiteY26" fmla="*/ 238774 h 2076667"/>
              <a:gd name="connsiteX27" fmla="*/ 2440783 w 3898108"/>
              <a:gd name="connsiteY27" fmla="*/ 162574 h 2076667"/>
              <a:gd name="connsiteX28" fmla="*/ 2440783 w 3898108"/>
              <a:gd name="connsiteY28" fmla="*/ 10174 h 2076667"/>
              <a:gd name="connsiteX0" fmla="*/ 2440783 w 3898108"/>
              <a:gd name="connsiteY0" fmla="*/ 10174 h 2076667"/>
              <a:gd name="connsiteX1" fmla="*/ 3736182 w 3898108"/>
              <a:gd name="connsiteY1" fmla="*/ 10174 h 2076667"/>
              <a:gd name="connsiteX2" fmla="*/ 3859142 w 3898108"/>
              <a:gd name="connsiteY2" fmla="*/ 41347 h 2076667"/>
              <a:gd name="connsiteX3" fmla="*/ 3888581 w 3898108"/>
              <a:gd name="connsiteY3" fmla="*/ 238774 h 2076667"/>
              <a:gd name="connsiteX4" fmla="*/ 3885119 w 3898108"/>
              <a:gd name="connsiteY4" fmla="*/ 1864951 h 2076667"/>
              <a:gd name="connsiteX5" fmla="*/ 3869533 w 3898108"/>
              <a:gd name="connsiteY5" fmla="*/ 2031206 h 2076667"/>
              <a:gd name="connsiteX6" fmla="*/ 3736182 w 3898108"/>
              <a:gd name="connsiteY6" fmla="*/ 2067574 h 2076667"/>
              <a:gd name="connsiteX7" fmla="*/ 154782 w 3898108"/>
              <a:gd name="connsiteY7" fmla="*/ 2067574 h 2076667"/>
              <a:gd name="connsiteX8" fmla="*/ 38100 w 3898108"/>
              <a:gd name="connsiteY8" fmla="*/ 2043763 h 2076667"/>
              <a:gd name="connsiteX9" fmla="*/ 2383 w 3898108"/>
              <a:gd name="connsiteY9" fmla="*/ 1915174 h 2076667"/>
              <a:gd name="connsiteX10" fmla="*/ 2383 w 3898108"/>
              <a:gd name="connsiteY10" fmla="*/ 162574 h 2076667"/>
              <a:gd name="connsiteX11" fmla="*/ 35721 w 3898108"/>
              <a:gd name="connsiteY11" fmla="*/ 41130 h 2076667"/>
              <a:gd name="connsiteX12" fmla="*/ 154782 w 3898108"/>
              <a:gd name="connsiteY12" fmla="*/ 10174 h 2076667"/>
              <a:gd name="connsiteX13" fmla="*/ 1450183 w 3898108"/>
              <a:gd name="connsiteY13" fmla="*/ 10174 h 2076667"/>
              <a:gd name="connsiteX14" fmla="*/ 1450183 w 3898108"/>
              <a:gd name="connsiteY14" fmla="*/ 162574 h 2076667"/>
              <a:gd name="connsiteX15" fmla="*/ 1373983 w 3898108"/>
              <a:gd name="connsiteY15" fmla="*/ 238774 h 2076667"/>
              <a:gd name="connsiteX16" fmla="*/ 1373983 w 3898108"/>
              <a:gd name="connsiteY16" fmla="*/ 543574 h 2076667"/>
              <a:gd name="connsiteX17" fmla="*/ 1678783 w 3898108"/>
              <a:gd name="connsiteY17" fmla="*/ 543574 h 2076667"/>
              <a:gd name="connsiteX18" fmla="*/ 1678783 w 3898108"/>
              <a:gd name="connsiteY18" fmla="*/ 238774 h 2076667"/>
              <a:gd name="connsiteX19" fmla="*/ 1602583 w 3898108"/>
              <a:gd name="connsiteY19" fmla="*/ 162574 h 2076667"/>
              <a:gd name="connsiteX20" fmla="*/ 1602583 w 3898108"/>
              <a:gd name="connsiteY20" fmla="*/ 10174 h 2076667"/>
              <a:gd name="connsiteX21" fmla="*/ 2288383 w 3898108"/>
              <a:gd name="connsiteY21" fmla="*/ 10174 h 2076667"/>
              <a:gd name="connsiteX22" fmla="*/ 2288383 w 3898108"/>
              <a:gd name="connsiteY22" fmla="*/ 162574 h 2076667"/>
              <a:gd name="connsiteX23" fmla="*/ 2212183 w 3898108"/>
              <a:gd name="connsiteY23" fmla="*/ 238774 h 2076667"/>
              <a:gd name="connsiteX24" fmla="*/ 2212183 w 3898108"/>
              <a:gd name="connsiteY24" fmla="*/ 543574 h 2076667"/>
              <a:gd name="connsiteX25" fmla="*/ 2516983 w 3898108"/>
              <a:gd name="connsiteY25" fmla="*/ 543574 h 2076667"/>
              <a:gd name="connsiteX26" fmla="*/ 2516983 w 3898108"/>
              <a:gd name="connsiteY26" fmla="*/ 238774 h 2076667"/>
              <a:gd name="connsiteX27" fmla="*/ 2440783 w 3898108"/>
              <a:gd name="connsiteY27" fmla="*/ 162574 h 2076667"/>
              <a:gd name="connsiteX28" fmla="*/ 2440783 w 3898108"/>
              <a:gd name="connsiteY28" fmla="*/ 10174 h 2076667"/>
              <a:gd name="connsiteX0" fmla="*/ 2440783 w 3898108"/>
              <a:gd name="connsiteY0" fmla="*/ 5411 h 2071904"/>
              <a:gd name="connsiteX1" fmla="*/ 3736182 w 3898108"/>
              <a:gd name="connsiteY1" fmla="*/ 5411 h 2071904"/>
              <a:gd name="connsiteX2" fmla="*/ 3859142 w 3898108"/>
              <a:gd name="connsiteY2" fmla="*/ 36584 h 2071904"/>
              <a:gd name="connsiteX3" fmla="*/ 3888581 w 3898108"/>
              <a:gd name="connsiteY3" fmla="*/ 234011 h 2071904"/>
              <a:gd name="connsiteX4" fmla="*/ 3885119 w 3898108"/>
              <a:gd name="connsiteY4" fmla="*/ 1860188 h 2071904"/>
              <a:gd name="connsiteX5" fmla="*/ 3869533 w 3898108"/>
              <a:gd name="connsiteY5" fmla="*/ 2026443 h 2071904"/>
              <a:gd name="connsiteX6" fmla="*/ 3736182 w 3898108"/>
              <a:gd name="connsiteY6" fmla="*/ 2062811 h 2071904"/>
              <a:gd name="connsiteX7" fmla="*/ 154782 w 3898108"/>
              <a:gd name="connsiteY7" fmla="*/ 2062811 h 2071904"/>
              <a:gd name="connsiteX8" fmla="*/ 38100 w 3898108"/>
              <a:gd name="connsiteY8" fmla="*/ 2039000 h 2071904"/>
              <a:gd name="connsiteX9" fmla="*/ 2383 w 3898108"/>
              <a:gd name="connsiteY9" fmla="*/ 1910411 h 2071904"/>
              <a:gd name="connsiteX10" fmla="*/ 2383 w 3898108"/>
              <a:gd name="connsiteY10" fmla="*/ 157811 h 2071904"/>
              <a:gd name="connsiteX11" fmla="*/ 35721 w 3898108"/>
              <a:gd name="connsiteY11" fmla="*/ 36367 h 2071904"/>
              <a:gd name="connsiteX12" fmla="*/ 154782 w 3898108"/>
              <a:gd name="connsiteY12" fmla="*/ 5411 h 2071904"/>
              <a:gd name="connsiteX13" fmla="*/ 1450183 w 3898108"/>
              <a:gd name="connsiteY13" fmla="*/ 5411 h 2071904"/>
              <a:gd name="connsiteX14" fmla="*/ 1450183 w 3898108"/>
              <a:gd name="connsiteY14" fmla="*/ 157811 h 2071904"/>
              <a:gd name="connsiteX15" fmla="*/ 1373983 w 3898108"/>
              <a:gd name="connsiteY15" fmla="*/ 234011 h 2071904"/>
              <a:gd name="connsiteX16" fmla="*/ 1373983 w 3898108"/>
              <a:gd name="connsiteY16" fmla="*/ 538811 h 2071904"/>
              <a:gd name="connsiteX17" fmla="*/ 1678783 w 3898108"/>
              <a:gd name="connsiteY17" fmla="*/ 538811 h 2071904"/>
              <a:gd name="connsiteX18" fmla="*/ 1678783 w 3898108"/>
              <a:gd name="connsiteY18" fmla="*/ 234011 h 2071904"/>
              <a:gd name="connsiteX19" fmla="*/ 1602583 w 3898108"/>
              <a:gd name="connsiteY19" fmla="*/ 157811 h 2071904"/>
              <a:gd name="connsiteX20" fmla="*/ 1602583 w 3898108"/>
              <a:gd name="connsiteY20" fmla="*/ 5411 h 2071904"/>
              <a:gd name="connsiteX21" fmla="*/ 2288383 w 3898108"/>
              <a:gd name="connsiteY21" fmla="*/ 5411 h 2071904"/>
              <a:gd name="connsiteX22" fmla="*/ 2288383 w 3898108"/>
              <a:gd name="connsiteY22" fmla="*/ 157811 h 2071904"/>
              <a:gd name="connsiteX23" fmla="*/ 2212183 w 3898108"/>
              <a:gd name="connsiteY23" fmla="*/ 234011 h 2071904"/>
              <a:gd name="connsiteX24" fmla="*/ 2212183 w 3898108"/>
              <a:gd name="connsiteY24" fmla="*/ 538811 h 2071904"/>
              <a:gd name="connsiteX25" fmla="*/ 2516983 w 3898108"/>
              <a:gd name="connsiteY25" fmla="*/ 538811 h 2071904"/>
              <a:gd name="connsiteX26" fmla="*/ 2516983 w 3898108"/>
              <a:gd name="connsiteY26" fmla="*/ 234011 h 2071904"/>
              <a:gd name="connsiteX27" fmla="*/ 2440783 w 3898108"/>
              <a:gd name="connsiteY27" fmla="*/ 157811 h 2071904"/>
              <a:gd name="connsiteX28" fmla="*/ 2440783 w 3898108"/>
              <a:gd name="connsiteY28" fmla="*/ 5411 h 2071904"/>
              <a:gd name="connsiteX0" fmla="*/ 2440783 w 3898108"/>
              <a:gd name="connsiteY0" fmla="*/ 1515 h 2068008"/>
              <a:gd name="connsiteX1" fmla="*/ 3736182 w 3898108"/>
              <a:gd name="connsiteY1" fmla="*/ 1515 h 2068008"/>
              <a:gd name="connsiteX2" fmla="*/ 3859142 w 3898108"/>
              <a:gd name="connsiteY2" fmla="*/ 32688 h 2068008"/>
              <a:gd name="connsiteX3" fmla="*/ 3888581 w 3898108"/>
              <a:gd name="connsiteY3" fmla="*/ 230115 h 2068008"/>
              <a:gd name="connsiteX4" fmla="*/ 3885119 w 3898108"/>
              <a:gd name="connsiteY4" fmla="*/ 1856292 h 2068008"/>
              <a:gd name="connsiteX5" fmla="*/ 3869533 w 3898108"/>
              <a:gd name="connsiteY5" fmla="*/ 2022547 h 2068008"/>
              <a:gd name="connsiteX6" fmla="*/ 3736182 w 3898108"/>
              <a:gd name="connsiteY6" fmla="*/ 2058915 h 2068008"/>
              <a:gd name="connsiteX7" fmla="*/ 154782 w 3898108"/>
              <a:gd name="connsiteY7" fmla="*/ 2058915 h 2068008"/>
              <a:gd name="connsiteX8" fmla="*/ 38100 w 3898108"/>
              <a:gd name="connsiteY8" fmla="*/ 2035104 h 2068008"/>
              <a:gd name="connsiteX9" fmla="*/ 2383 w 3898108"/>
              <a:gd name="connsiteY9" fmla="*/ 1906515 h 2068008"/>
              <a:gd name="connsiteX10" fmla="*/ 2383 w 3898108"/>
              <a:gd name="connsiteY10" fmla="*/ 153915 h 2068008"/>
              <a:gd name="connsiteX11" fmla="*/ 35721 w 3898108"/>
              <a:gd name="connsiteY11" fmla="*/ 32471 h 2068008"/>
              <a:gd name="connsiteX12" fmla="*/ 154782 w 3898108"/>
              <a:gd name="connsiteY12" fmla="*/ 1515 h 2068008"/>
              <a:gd name="connsiteX13" fmla="*/ 1450183 w 3898108"/>
              <a:gd name="connsiteY13" fmla="*/ 1515 h 2068008"/>
              <a:gd name="connsiteX14" fmla="*/ 1450183 w 3898108"/>
              <a:gd name="connsiteY14" fmla="*/ 153915 h 2068008"/>
              <a:gd name="connsiteX15" fmla="*/ 1373983 w 3898108"/>
              <a:gd name="connsiteY15" fmla="*/ 230115 h 2068008"/>
              <a:gd name="connsiteX16" fmla="*/ 1373983 w 3898108"/>
              <a:gd name="connsiteY16" fmla="*/ 534915 h 2068008"/>
              <a:gd name="connsiteX17" fmla="*/ 1678783 w 3898108"/>
              <a:gd name="connsiteY17" fmla="*/ 534915 h 2068008"/>
              <a:gd name="connsiteX18" fmla="*/ 1678783 w 3898108"/>
              <a:gd name="connsiteY18" fmla="*/ 230115 h 2068008"/>
              <a:gd name="connsiteX19" fmla="*/ 1602583 w 3898108"/>
              <a:gd name="connsiteY19" fmla="*/ 153915 h 2068008"/>
              <a:gd name="connsiteX20" fmla="*/ 1602583 w 3898108"/>
              <a:gd name="connsiteY20" fmla="*/ 1515 h 2068008"/>
              <a:gd name="connsiteX21" fmla="*/ 2288383 w 3898108"/>
              <a:gd name="connsiteY21" fmla="*/ 1515 h 2068008"/>
              <a:gd name="connsiteX22" fmla="*/ 2288383 w 3898108"/>
              <a:gd name="connsiteY22" fmla="*/ 153915 h 2068008"/>
              <a:gd name="connsiteX23" fmla="*/ 2212183 w 3898108"/>
              <a:gd name="connsiteY23" fmla="*/ 230115 h 2068008"/>
              <a:gd name="connsiteX24" fmla="*/ 2212183 w 3898108"/>
              <a:gd name="connsiteY24" fmla="*/ 534915 h 2068008"/>
              <a:gd name="connsiteX25" fmla="*/ 2516983 w 3898108"/>
              <a:gd name="connsiteY25" fmla="*/ 534915 h 2068008"/>
              <a:gd name="connsiteX26" fmla="*/ 2516983 w 3898108"/>
              <a:gd name="connsiteY26" fmla="*/ 230115 h 2068008"/>
              <a:gd name="connsiteX27" fmla="*/ 2440783 w 3898108"/>
              <a:gd name="connsiteY27" fmla="*/ 153915 h 2068008"/>
              <a:gd name="connsiteX28" fmla="*/ 2440783 w 3898108"/>
              <a:gd name="connsiteY28" fmla="*/ 1515 h 2068008"/>
              <a:gd name="connsiteX0" fmla="*/ 2440783 w 3891397"/>
              <a:gd name="connsiteY0" fmla="*/ 1515 h 2068008"/>
              <a:gd name="connsiteX1" fmla="*/ 3736182 w 3891397"/>
              <a:gd name="connsiteY1" fmla="*/ 1515 h 2068008"/>
              <a:gd name="connsiteX2" fmla="*/ 3859142 w 3891397"/>
              <a:gd name="connsiteY2" fmla="*/ 32688 h 2068008"/>
              <a:gd name="connsiteX3" fmla="*/ 3888581 w 3891397"/>
              <a:gd name="connsiteY3" fmla="*/ 230115 h 2068008"/>
              <a:gd name="connsiteX4" fmla="*/ 3885119 w 3891397"/>
              <a:gd name="connsiteY4" fmla="*/ 1856292 h 2068008"/>
              <a:gd name="connsiteX5" fmla="*/ 3869533 w 3891397"/>
              <a:gd name="connsiteY5" fmla="*/ 2022547 h 2068008"/>
              <a:gd name="connsiteX6" fmla="*/ 3736182 w 3891397"/>
              <a:gd name="connsiteY6" fmla="*/ 2058915 h 2068008"/>
              <a:gd name="connsiteX7" fmla="*/ 154782 w 3891397"/>
              <a:gd name="connsiteY7" fmla="*/ 2058915 h 2068008"/>
              <a:gd name="connsiteX8" fmla="*/ 38100 w 3891397"/>
              <a:gd name="connsiteY8" fmla="*/ 2035104 h 2068008"/>
              <a:gd name="connsiteX9" fmla="*/ 2383 w 3891397"/>
              <a:gd name="connsiteY9" fmla="*/ 1906515 h 2068008"/>
              <a:gd name="connsiteX10" fmla="*/ 2383 w 3891397"/>
              <a:gd name="connsiteY10" fmla="*/ 153915 h 2068008"/>
              <a:gd name="connsiteX11" fmla="*/ 35721 w 3891397"/>
              <a:gd name="connsiteY11" fmla="*/ 32471 h 2068008"/>
              <a:gd name="connsiteX12" fmla="*/ 154782 w 3891397"/>
              <a:gd name="connsiteY12" fmla="*/ 1515 h 2068008"/>
              <a:gd name="connsiteX13" fmla="*/ 1450183 w 3891397"/>
              <a:gd name="connsiteY13" fmla="*/ 1515 h 2068008"/>
              <a:gd name="connsiteX14" fmla="*/ 1450183 w 3891397"/>
              <a:gd name="connsiteY14" fmla="*/ 153915 h 2068008"/>
              <a:gd name="connsiteX15" fmla="*/ 1373983 w 3891397"/>
              <a:gd name="connsiteY15" fmla="*/ 230115 h 2068008"/>
              <a:gd name="connsiteX16" fmla="*/ 1373983 w 3891397"/>
              <a:gd name="connsiteY16" fmla="*/ 534915 h 2068008"/>
              <a:gd name="connsiteX17" fmla="*/ 1678783 w 3891397"/>
              <a:gd name="connsiteY17" fmla="*/ 534915 h 2068008"/>
              <a:gd name="connsiteX18" fmla="*/ 1678783 w 3891397"/>
              <a:gd name="connsiteY18" fmla="*/ 230115 h 2068008"/>
              <a:gd name="connsiteX19" fmla="*/ 1602583 w 3891397"/>
              <a:gd name="connsiteY19" fmla="*/ 153915 h 2068008"/>
              <a:gd name="connsiteX20" fmla="*/ 1602583 w 3891397"/>
              <a:gd name="connsiteY20" fmla="*/ 1515 h 2068008"/>
              <a:gd name="connsiteX21" fmla="*/ 2288383 w 3891397"/>
              <a:gd name="connsiteY21" fmla="*/ 1515 h 2068008"/>
              <a:gd name="connsiteX22" fmla="*/ 2288383 w 3891397"/>
              <a:gd name="connsiteY22" fmla="*/ 153915 h 2068008"/>
              <a:gd name="connsiteX23" fmla="*/ 2212183 w 3891397"/>
              <a:gd name="connsiteY23" fmla="*/ 230115 h 2068008"/>
              <a:gd name="connsiteX24" fmla="*/ 2212183 w 3891397"/>
              <a:gd name="connsiteY24" fmla="*/ 534915 h 2068008"/>
              <a:gd name="connsiteX25" fmla="*/ 2516983 w 3891397"/>
              <a:gd name="connsiteY25" fmla="*/ 534915 h 2068008"/>
              <a:gd name="connsiteX26" fmla="*/ 2516983 w 3891397"/>
              <a:gd name="connsiteY26" fmla="*/ 230115 h 2068008"/>
              <a:gd name="connsiteX27" fmla="*/ 2440783 w 3891397"/>
              <a:gd name="connsiteY27" fmla="*/ 153915 h 2068008"/>
              <a:gd name="connsiteX28" fmla="*/ 2440783 w 3891397"/>
              <a:gd name="connsiteY28" fmla="*/ 1515 h 2068008"/>
              <a:gd name="connsiteX0" fmla="*/ 2440783 w 3891397"/>
              <a:gd name="connsiteY0" fmla="*/ 1515 h 2068008"/>
              <a:gd name="connsiteX1" fmla="*/ 3736182 w 3891397"/>
              <a:gd name="connsiteY1" fmla="*/ 1515 h 2068008"/>
              <a:gd name="connsiteX2" fmla="*/ 3859142 w 3891397"/>
              <a:gd name="connsiteY2" fmla="*/ 32688 h 2068008"/>
              <a:gd name="connsiteX3" fmla="*/ 3888581 w 3891397"/>
              <a:gd name="connsiteY3" fmla="*/ 230115 h 2068008"/>
              <a:gd name="connsiteX4" fmla="*/ 3888582 w 3891397"/>
              <a:gd name="connsiteY4" fmla="*/ 1906514 h 2068008"/>
              <a:gd name="connsiteX5" fmla="*/ 3869533 w 3891397"/>
              <a:gd name="connsiteY5" fmla="*/ 2022547 h 2068008"/>
              <a:gd name="connsiteX6" fmla="*/ 3736182 w 3891397"/>
              <a:gd name="connsiteY6" fmla="*/ 2058915 h 2068008"/>
              <a:gd name="connsiteX7" fmla="*/ 154782 w 3891397"/>
              <a:gd name="connsiteY7" fmla="*/ 2058915 h 2068008"/>
              <a:gd name="connsiteX8" fmla="*/ 38100 w 3891397"/>
              <a:gd name="connsiteY8" fmla="*/ 2035104 h 2068008"/>
              <a:gd name="connsiteX9" fmla="*/ 2383 w 3891397"/>
              <a:gd name="connsiteY9" fmla="*/ 1906515 h 2068008"/>
              <a:gd name="connsiteX10" fmla="*/ 2383 w 3891397"/>
              <a:gd name="connsiteY10" fmla="*/ 153915 h 2068008"/>
              <a:gd name="connsiteX11" fmla="*/ 35721 w 3891397"/>
              <a:gd name="connsiteY11" fmla="*/ 32471 h 2068008"/>
              <a:gd name="connsiteX12" fmla="*/ 154782 w 3891397"/>
              <a:gd name="connsiteY12" fmla="*/ 1515 h 2068008"/>
              <a:gd name="connsiteX13" fmla="*/ 1450183 w 3891397"/>
              <a:gd name="connsiteY13" fmla="*/ 1515 h 2068008"/>
              <a:gd name="connsiteX14" fmla="*/ 1450183 w 3891397"/>
              <a:gd name="connsiteY14" fmla="*/ 153915 h 2068008"/>
              <a:gd name="connsiteX15" fmla="*/ 1373983 w 3891397"/>
              <a:gd name="connsiteY15" fmla="*/ 230115 h 2068008"/>
              <a:gd name="connsiteX16" fmla="*/ 1373983 w 3891397"/>
              <a:gd name="connsiteY16" fmla="*/ 534915 h 2068008"/>
              <a:gd name="connsiteX17" fmla="*/ 1678783 w 3891397"/>
              <a:gd name="connsiteY17" fmla="*/ 534915 h 2068008"/>
              <a:gd name="connsiteX18" fmla="*/ 1678783 w 3891397"/>
              <a:gd name="connsiteY18" fmla="*/ 230115 h 2068008"/>
              <a:gd name="connsiteX19" fmla="*/ 1602583 w 3891397"/>
              <a:gd name="connsiteY19" fmla="*/ 153915 h 2068008"/>
              <a:gd name="connsiteX20" fmla="*/ 1602583 w 3891397"/>
              <a:gd name="connsiteY20" fmla="*/ 1515 h 2068008"/>
              <a:gd name="connsiteX21" fmla="*/ 2288383 w 3891397"/>
              <a:gd name="connsiteY21" fmla="*/ 1515 h 2068008"/>
              <a:gd name="connsiteX22" fmla="*/ 2288383 w 3891397"/>
              <a:gd name="connsiteY22" fmla="*/ 153915 h 2068008"/>
              <a:gd name="connsiteX23" fmla="*/ 2212183 w 3891397"/>
              <a:gd name="connsiteY23" fmla="*/ 230115 h 2068008"/>
              <a:gd name="connsiteX24" fmla="*/ 2212183 w 3891397"/>
              <a:gd name="connsiteY24" fmla="*/ 534915 h 2068008"/>
              <a:gd name="connsiteX25" fmla="*/ 2516983 w 3891397"/>
              <a:gd name="connsiteY25" fmla="*/ 534915 h 2068008"/>
              <a:gd name="connsiteX26" fmla="*/ 2516983 w 3891397"/>
              <a:gd name="connsiteY26" fmla="*/ 230115 h 2068008"/>
              <a:gd name="connsiteX27" fmla="*/ 2440783 w 3891397"/>
              <a:gd name="connsiteY27" fmla="*/ 153915 h 2068008"/>
              <a:gd name="connsiteX28" fmla="*/ 2440783 w 3891397"/>
              <a:gd name="connsiteY28" fmla="*/ 1515 h 2068008"/>
              <a:gd name="connsiteX0" fmla="*/ 2440783 w 3888583"/>
              <a:gd name="connsiteY0" fmla="*/ 1515 h 2068008"/>
              <a:gd name="connsiteX1" fmla="*/ 3736182 w 3888583"/>
              <a:gd name="connsiteY1" fmla="*/ 1515 h 2068008"/>
              <a:gd name="connsiteX2" fmla="*/ 3859142 w 3888583"/>
              <a:gd name="connsiteY2" fmla="*/ 32688 h 2068008"/>
              <a:gd name="connsiteX3" fmla="*/ 3888581 w 3888583"/>
              <a:gd name="connsiteY3" fmla="*/ 230115 h 2068008"/>
              <a:gd name="connsiteX4" fmla="*/ 3888582 w 3888583"/>
              <a:gd name="connsiteY4" fmla="*/ 1906514 h 2068008"/>
              <a:gd name="connsiteX5" fmla="*/ 3862389 w 3888583"/>
              <a:gd name="connsiteY5" fmla="*/ 2022547 h 2068008"/>
              <a:gd name="connsiteX6" fmla="*/ 3736182 w 3888583"/>
              <a:gd name="connsiteY6" fmla="*/ 2058915 h 2068008"/>
              <a:gd name="connsiteX7" fmla="*/ 154782 w 3888583"/>
              <a:gd name="connsiteY7" fmla="*/ 2058915 h 2068008"/>
              <a:gd name="connsiteX8" fmla="*/ 38100 w 3888583"/>
              <a:gd name="connsiteY8" fmla="*/ 2035104 h 2068008"/>
              <a:gd name="connsiteX9" fmla="*/ 2383 w 3888583"/>
              <a:gd name="connsiteY9" fmla="*/ 1906515 h 2068008"/>
              <a:gd name="connsiteX10" fmla="*/ 2383 w 3888583"/>
              <a:gd name="connsiteY10" fmla="*/ 153915 h 2068008"/>
              <a:gd name="connsiteX11" fmla="*/ 35721 w 3888583"/>
              <a:gd name="connsiteY11" fmla="*/ 32471 h 2068008"/>
              <a:gd name="connsiteX12" fmla="*/ 154782 w 3888583"/>
              <a:gd name="connsiteY12" fmla="*/ 1515 h 2068008"/>
              <a:gd name="connsiteX13" fmla="*/ 1450183 w 3888583"/>
              <a:gd name="connsiteY13" fmla="*/ 1515 h 2068008"/>
              <a:gd name="connsiteX14" fmla="*/ 1450183 w 3888583"/>
              <a:gd name="connsiteY14" fmla="*/ 153915 h 2068008"/>
              <a:gd name="connsiteX15" fmla="*/ 1373983 w 3888583"/>
              <a:gd name="connsiteY15" fmla="*/ 230115 h 2068008"/>
              <a:gd name="connsiteX16" fmla="*/ 1373983 w 3888583"/>
              <a:gd name="connsiteY16" fmla="*/ 534915 h 2068008"/>
              <a:gd name="connsiteX17" fmla="*/ 1678783 w 3888583"/>
              <a:gd name="connsiteY17" fmla="*/ 534915 h 2068008"/>
              <a:gd name="connsiteX18" fmla="*/ 1678783 w 3888583"/>
              <a:gd name="connsiteY18" fmla="*/ 230115 h 2068008"/>
              <a:gd name="connsiteX19" fmla="*/ 1602583 w 3888583"/>
              <a:gd name="connsiteY19" fmla="*/ 153915 h 2068008"/>
              <a:gd name="connsiteX20" fmla="*/ 1602583 w 3888583"/>
              <a:gd name="connsiteY20" fmla="*/ 1515 h 2068008"/>
              <a:gd name="connsiteX21" fmla="*/ 2288383 w 3888583"/>
              <a:gd name="connsiteY21" fmla="*/ 1515 h 2068008"/>
              <a:gd name="connsiteX22" fmla="*/ 2288383 w 3888583"/>
              <a:gd name="connsiteY22" fmla="*/ 153915 h 2068008"/>
              <a:gd name="connsiteX23" fmla="*/ 2212183 w 3888583"/>
              <a:gd name="connsiteY23" fmla="*/ 230115 h 2068008"/>
              <a:gd name="connsiteX24" fmla="*/ 2212183 w 3888583"/>
              <a:gd name="connsiteY24" fmla="*/ 534915 h 2068008"/>
              <a:gd name="connsiteX25" fmla="*/ 2516983 w 3888583"/>
              <a:gd name="connsiteY25" fmla="*/ 534915 h 2068008"/>
              <a:gd name="connsiteX26" fmla="*/ 2516983 w 3888583"/>
              <a:gd name="connsiteY26" fmla="*/ 230115 h 2068008"/>
              <a:gd name="connsiteX27" fmla="*/ 2440783 w 3888583"/>
              <a:gd name="connsiteY27" fmla="*/ 153915 h 2068008"/>
              <a:gd name="connsiteX28" fmla="*/ 2440783 w 3888583"/>
              <a:gd name="connsiteY28" fmla="*/ 1515 h 2068008"/>
              <a:gd name="connsiteX0" fmla="*/ 2440783 w 3898540"/>
              <a:gd name="connsiteY0" fmla="*/ 1515 h 2068008"/>
              <a:gd name="connsiteX1" fmla="*/ 3736182 w 3898540"/>
              <a:gd name="connsiteY1" fmla="*/ 1515 h 2068008"/>
              <a:gd name="connsiteX2" fmla="*/ 3859142 w 3898540"/>
              <a:gd name="connsiteY2" fmla="*/ 32688 h 2068008"/>
              <a:gd name="connsiteX3" fmla="*/ 3888581 w 3898540"/>
              <a:gd name="connsiteY3" fmla="*/ 230115 h 2068008"/>
              <a:gd name="connsiteX4" fmla="*/ 3888582 w 3898540"/>
              <a:gd name="connsiteY4" fmla="*/ 1906514 h 2068008"/>
              <a:gd name="connsiteX5" fmla="*/ 3862389 w 3898540"/>
              <a:gd name="connsiteY5" fmla="*/ 2022547 h 2068008"/>
              <a:gd name="connsiteX6" fmla="*/ 3736182 w 3898540"/>
              <a:gd name="connsiteY6" fmla="*/ 2058915 h 2068008"/>
              <a:gd name="connsiteX7" fmla="*/ 154782 w 3898540"/>
              <a:gd name="connsiteY7" fmla="*/ 2058915 h 2068008"/>
              <a:gd name="connsiteX8" fmla="*/ 38100 w 3898540"/>
              <a:gd name="connsiteY8" fmla="*/ 2035104 h 2068008"/>
              <a:gd name="connsiteX9" fmla="*/ 2383 w 3898540"/>
              <a:gd name="connsiteY9" fmla="*/ 1906515 h 2068008"/>
              <a:gd name="connsiteX10" fmla="*/ 2383 w 3898540"/>
              <a:gd name="connsiteY10" fmla="*/ 153915 h 2068008"/>
              <a:gd name="connsiteX11" fmla="*/ 35721 w 3898540"/>
              <a:gd name="connsiteY11" fmla="*/ 32471 h 2068008"/>
              <a:gd name="connsiteX12" fmla="*/ 154782 w 3898540"/>
              <a:gd name="connsiteY12" fmla="*/ 1515 h 2068008"/>
              <a:gd name="connsiteX13" fmla="*/ 1450183 w 3898540"/>
              <a:gd name="connsiteY13" fmla="*/ 1515 h 2068008"/>
              <a:gd name="connsiteX14" fmla="*/ 1450183 w 3898540"/>
              <a:gd name="connsiteY14" fmla="*/ 153915 h 2068008"/>
              <a:gd name="connsiteX15" fmla="*/ 1373983 w 3898540"/>
              <a:gd name="connsiteY15" fmla="*/ 230115 h 2068008"/>
              <a:gd name="connsiteX16" fmla="*/ 1373983 w 3898540"/>
              <a:gd name="connsiteY16" fmla="*/ 534915 h 2068008"/>
              <a:gd name="connsiteX17" fmla="*/ 1678783 w 3898540"/>
              <a:gd name="connsiteY17" fmla="*/ 534915 h 2068008"/>
              <a:gd name="connsiteX18" fmla="*/ 1678783 w 3898540"/>
              <a:gd name="connsiteY18" fmla="*/ 230115 h 2068008"/>
              <a:gd name="connsiteX19" fmla="*/ 1602583 w 3898540"/>
              <a:gd name="connsiteY19" fmla="*/ 153915 h 2068008"/>
              <a:gd name="connsiteX20" fmla="*/ 1602583 w 3898540"/>
              <a:gd name="connsiteY20" fmla="*/ 1515 h 2068008"/>
              <a:gd name="connsiteX21" fmla="*/ 2288383 w 3898540"/>
              <a:gd name="connsiteY21" fmla="*/ 1515 h 2068008"/>
              <a:gd name="connsiteX22" fmla="*/ 2288383 w 3898540"/>
              <a:gd name="connsiteY22" fmla="*/ 153915 h 2068008"/>
              <a:gd name="connsiteX23" fmla="*/ 2212183 w 3898540"/>
              <a:gd name="connsiteY23" fmla="*/ 230115 h 2068008"/>
              <a:gd name="connsiteX24" fmla="*/ 2212183 w 3898540"/>
              <a:gd name="connsiteY24" fmla="*/ 534915 h 2068008"/>
              <a:gd name="connsiteX25" fmla="*/ 2516983 w 3898540"/>
              <a:gd name="connsiteY25" fmla="*/ 534915 h 2068008"/>
              <a:gd name="connsiteX26" fmla="*/ 2516983 w 3898540"/>
              <a:gd name="connsiteY26" fmla="*/ 230115 h 2068008"/>
              <a:gd name="connsiteX27" fmla="*/ 2440783 w 3898540"/>
              <a:gd name="connsiteY27" fmla="*/ 153915 h 2068008"/>
              <a:gd name="connsiteX28" fmla="*/ 2440783 w 3898540"/>
              <a:gd name="connsiteY28" fmla="*/ 1515 h 2068008"/>
              <a:gd name="connsiteX0" fmla="*/ 2440783 w 3898540"/>
              <a:gd name="connsiteY0" fmla="*/ 1515 h 2059564"/>
              <a:gd name="connsiteX1" fmla="*/ 3736182 w 3898540"/>
              <a:gd name="connsiteY1" fmla="*/ 1515 h 2059564"/>
              <a:gd name="connsiteX2" fmla="*/ 3859142 w 3898540"/>
              <a:gd name="connsiteY2" fmla="*/ 32688 h 2059564"/>
              <a:gd name="connsiteX3" fmla="*/ 3888581 w 3898540"/>
              <a:gd name="connsiteY3" fmla="*/ 230115 h 2059564"/>
              <a:gd name="connsiteX4" fmla="*/ 3888582 w 3898540"/>
              <a:gd name="connsiteY4" fmla="*/ 1906514 h 2059564"/>
              <a:gd name="connsiteX5" fmla="*/ 3862389 w 3898540"/>
              <a:gd name="connsiteY5" fmla="*/ 2022547 h 2059564"/>
              <a:gd name="connsiteX6" fmla="*/ 3736182 w 3898540"/>
              <a:gd name="connsiteY6" fmla="*/ 2058915 h 2059564"/>
              <a:gd name="connsiteX7" fmla="*/ 154782 w 3898540"/>
              <a:gd name="connsiteY7" fmla="*/ 2058915 h 2059564"/>
              <a:gd name="connsiteX8" fmla="*/ 38100 w 3898540"/>
              <a:gd name="connsiteY8" fmla="*/ 2035104 h 2059564"/>
              <a:gd name="connsiteX9" fmla="*/ 2383 w 3898540"/>
              <a:gd name="connsiteY9" fmla="*/ 1906515 h 2059564"/>
              <a:gd name="connsiteX10" fmla="*/ 2383 w 3898540"/>
              <a:gd name="connsiteY10" fmla="*/ 153915 h 2059564"/>
              <a:gd name="connsiteX11" fmla="*/ 35721 w 3898540"/>
              <a:gd name="connsiteY11" fmla="*/ 32471 h 2059564"/>
              <a:gd name="connsiteX12" fmla="*/ 154782 w 3898540"/>
              <a:gd name="connsiteY12" fmla="*/ 1515 h 2059564"/>
              <a:gd name="connsiteX13" fmla="*/ 1450183 w 3898540"/>
              <a:gd name="connsiteY13" fmla="*/ 1515 h 2059564"/>
              <a:gd name="connsiteX14" fmla="*/ 1450183 w 3898540"/>
              <a:gd name="connsiteY14" fmla="*/ 153915 h 2059564"/>
              <a:gd name="connsiteX15" fmla="*/ 1373983 w 3898540"/>
              <a:gd name="connsiteY15" fmla="*/ 230115 h 2059564"/>
              <a:gd name="connsiteX16" fmla="*/ 1373983 w 3898540"/>
              <a:gd name="connsiteY16" fmla="*/ 534915 h 2059564"/>
              <a:gd name="connsiteX17" fmla="*/ 1678783 w 3898540"/>
              <a:gd name="connsiteY17" fmla="*/ 534915 h 2059564"/>
              <a:gd name="connsiteX18" fmla="*/ 1678783 w 3898540"/>
              <a:gd name="connsiteY18" fmla="*/ 230115 h 2059564"/>
              <a:gd name="connsiteX19" fmla="*/ 1602583 w 3898540"/>
              <a:gd name="connsiteY19" fmla="*/ 153915 h 2059564"/>
              <a:gd name="connsiteX20" fmla="*/ 1602583 w 3898540"/>
              <a:gd name="connsiteY20" fmla="*/ 1515 h 2059564"/>
              <a:gd name="connsiteX21" fmla="*/ 2288383 w 3898540"/>
              <a:gd name="connsiteY21" fmla="*/ 1515 h 2059564"/>
              <a:gd name="connsiteX22" fmla="*/ 2288383 w 3898540"/>
              <a:gd name="connsiteY22" fmla="*/ 153915 h 2059564"/>
              <a:gd name="connsiteX23" fmla="*/ 2212183 w 3898540"/>
              <a:gd name="connsiteY23" fmla="*/ 230115 h 2059564"/>
              <a:gd name="connsiteX24" fmla="*/ 2212183 w 3898540"/>
              <a:gd name="connsiteY24" fmla="*/ 534915 h 2059564"/>
              <a:gd name="connsiteX25" fmla="*/ 2516983 w 3898540"/>
              <a:gd name="connsiteY25" fmla="*/ 534915 h 2059564"/>
              <a:gd name="connsiteX26" fmla="*/ 2516983 w 3898540"/>
              <a:gd name="connsiteY26" fmla="*/ 230115 h 2059564"/>
              <a:gd name="connsiteX27" fmla="*/ 2440783 w 3898540"/>
              <a:gd name="connsiteY27" fmla="*/ 153915 h 2059564"/>
              <a:gd name="connsiteX28" fmla="*/ 2440783 w 3898540"/>
              <a:gd name="connsiteY28" fmla="*/ 1515 h 2059564"/>
              <a:gd name="connsiteX0" fmla="*/ 2440783 w 3898540"/>
              <a:gd name="connsiteY0" fmla="*/ 1515 h 2059564"/>
              <a:gd name="connsiteX1" fmla="*/ 3736182 w 3898540"/>
              <a:gd name="connsiteY1" fmla="*/ 1515 h 2059564"/>
              <a:gd name="connsiteX2" fmla="*/ 3859142 w 3898540"/>
              <a:gd name="connsiteY2" fmla="*/ 32688 h 2059564"/>
              <a:gd name="connsiteX3" fmla="*/ 3888581 w 3898540"/>
              <a:gd name="connsiteY3" fmla="*/ 230115 h 2059564"/>
              <a:gd name="connsiteX4" fmla="*/ 3888582 w 3898540"/>
              <a:gd name="connsiteY4" fmla="*/ 1906514 h 2059564"/>
              <a:gd name="connsiteX5" fmla="*/ 3862389 w 3898540"/>
              <a:gd name="connsiteY5" fmla="*/ 2022547 h 2059564"/>
              <a:gd name="connsiteX6" fmla="*/ 3736182 w 3898540"/>
              <a:gd name="connsiteY6" fmla="*/ 2058915 h 2059564"/>
              <a:gd name="connsiteX7" fmla="*/ 154782 w 3898540"/>
              <a:gd name="connsiteY7" fmla="*/ 2058915 h 2059564"/>
              <a:gd name="connsiteX8" fmla="*/ 38100 w 3898540"/>
              <a:gd name="connsiteY8" fmla="*/ 2035104 h 2059564"/>
              <a:gd name="connsiteX9" fmla="*/ 2383 w 3898540"/>
              <a:gd name="connsiteY9" fmla="*/ 1906515 h 2059564"/>
              <a:gd name="connsiteX10" fmla="*/ 2383 w 3898540"/>
              <a:gd name="connsiteY10" fmla="*/ 153915 h 2059564"/>
              <a:gd name="connsiteX11" fmla="*/ 35721 w 3898540"/>
              <a:gd name="connsiteY11" fmla="*/ 32471 h 2059564"/>
              <a:gd name="connsiteX12" fmla="*/ 154782 w 3898540"/>
              <a:gd name="connsiteY12" fmla="*/ 1515 h 2059564"/>
              <a:gd name="connsiteX13" fmla="*/ 1450183 w 3898540"/>
              <a:gd name="connsiteY13" fmla="*/ 1515 h 2059564"/>
              <a:gd name="connsiteX14" fmla="*/ 1450183 w 3898540"/>
              <a:gd name="connsiteY14" fmla="*/ 153915 h 2059564"/>
              <a:gd name="connsiteX15" fmla="*/ 1373983 w 3898540"/>
              <a:gd name="connsiteY15" fmla="*/ 230115 h 2059564"/>
              <a:gd name="connsiteX16" fmla="*/ 1373983 w 3898540"/>
              <a:gd name="connsiteY16" fmla="*/ 534915 h 2059564"/>
              <a:gd name="connsiteX17" fmla="*/ 1678783 w 3898540"/>
              <a:gd name="connsiteY17" fmla="*/ 534915 h 2059564"/>
              <a:gd name="connsiteX18" fmla="*/ 1678783 w 3898540"/>
              <a:gd name="connsiteY18" fmla="*/ 230115 h 2059564"/>
              <a:gd name="connsiteX19" fmla="*/ 1602583 w 3898540"/>
              <a:gd name="connsiteY19" fmla="*/ 153915 h 2059564"/>
              <a:gd name="connsiteX20" fmla="*/ 1602583 w 3898540"/>
              <a:gd name="connsiteY20" fmla="*/ 1515 h 2059564"/>
              <a:gd name="connsiteX21" fmla="*/ 2288383 w 3898540"/>
              <a:gd name="connsiteY21" fmla="*/ 1515 h 2059564"/>
              <a:gd name="connsiteX22" fmla="*/ 2288383 w 3898540"/>
              <a:gd name="connsiteY22" fmla="*/ 153915 h 2059564"/>
              <a:gd name="connsiteX23" fmla="*/ 2212183 w 3898540"/>
              <a:gd name="connsiteY23" fmla="*/ 230115 h 2059564"/>
              <a:gd name="connsiteX24" fmla="*/ 2212183 w 3898540"/>
              <a:gd name="connsiteY24" fmla="*/ 534915 h 2059564"/>
              <a:gd name="connsiteX25" fmla="*/ 2516983 w 3898540"/>
              <a:gd name="connsiteY25" fmla="*/ 534915 h 2059564"/>
              <a:gd name="connsiteX26" fmla="*/ 2516983 w 3898540"/>
              <a:gd name="connsiteY26" fmla="*/ 230115 h 2059564"/>
              <a:gd name="connsiteX27" fmla="*/ 2440783 w 3898540"/>
              <a:gd name="connsiteY27" fmla="*/ 153915 h 2059564"/>
              <a:gd name="connsiteX28" fmla="*/ 2440783 w 3898540"/>
              <a:gd name="connsiteY28" fmla="*/ 1515 h 2059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898540" h="2059564">
                <a:moveTo>
                  <a:pt x="2440783" y="1515"/>
                </a:moveTo>
                <a:lnTo>
                  <a:pt x="3736182" y="1515"/>
                </a:lnTo>
                <a:cubicBezTo>
                  <a:pt x="3777169" y="0"/>
                  <a:pt x="3839586" y="3248"/>
                  <a:pt x="3859142" y="32688"/>
                </a:cubicBezTo>
                <a:cubicBezTo>
                  <a:pt x="3888583" y="51955"/>
                  <a:pt x="3885334" y="175129"/>
                  <a:pt x="3888581" y="230115"/>
                </a:cubicBezTo>
                <a:cubicBezTo>
                  <a:pt x="3888581" y="788915"/>
                  <a:pt x="3888582" y="1347714"/>
                  <a:pt x="3888582" y="1906514"/>
                </a:cubicBezTo>
                <a:cubicBezTo>
                  <a:pt x="3883387" y="1961932"/>
                  <a:pt x="3898540" y="1976654"/>
                  <a:pt x="3862389" y="2022547"/>
                </a:cubicBezTo>
                <a:cubicBezTo>
                  <a:pt x="3834608" y="2056102"/>
                  <a:pt x="3783013" y="2058698"/>
                  <a:pt x="3736182" y="2058915"/>
                </a:cubicBezTo>
                <a:lnTo>
                  <a:pt x="154782" y="2058915"/>
                </a:lnTo>
                <a:cubicBezTo>
                  <a:pt x="77861" y="2059564"/>
                  <a:pt x="69057" y="2054947"/>
                  <a:pt x="38100" y="2035104"/>
                </a:cubicBezTo>
                <a:cubicBezTo>
                  <a:pt x="0" y="2012879"/>
                  <a:pt x="2383" y="1957315"/>
                  <a:pt x="2383" y="1906515"/>
                </a:cubicBezTo>
                <a:cubicBezTo>
                  <a:pt x="4115" y="1314233"/>
                  <a:pt x="651" y="746197"/>
                  <a:pt x="2383" y="153915"/>
                </a:cubicBezTo>
                <a:cubicBezTo>
                  <a:pt x="2383" y="112640"/>
                  <a:pt x="3" y="66603"/>
                  <a:pt x="35721" y="32471"/>
                </a:cubicBezTo>
                <a:cubicBezTo>
                  <a:pt x="59534" y="3103"/>
                  <a:pt x="109538" y="1912"/>
                  <a:pt x="154782" y="1515"/>
                </a:cubicBezTo>
                <a:lnTo>
                  <a:pt x="1450183" y="1515"/>
                </a:lnTo>
                <a:lnTo>
                  <a:pt x="1450183" y="153915"/>
                </a:lnTo>
                <a:lnTo>
                  <a:pt x="1373983" y="230115"/>
                </a:lnTo>
                <a:lnTo>
                  <a:pt x="1373983" y="534915"/>
                </a:lnTo>
                <a:lnTo>
                  <a:pt x="1678783" y="534915"/>
                </a:lnTo>
                <a:cubicBezTo>
                  <a:pt x="1677051" y="436201"/>
                  <a:pt x="1680515" y="328829"/>
                  <a:pt x="1678783" y="230115"/>
                </a:cubicBezTo>
                <a:lnTo>
                  <a:pt x="1602583" y="153915"/>
                </a:lnTo>
                <a:lnTo>
                  <a:pt x="1602583" y="1515"/>
                </a:lnTo>
                <a:lnTo>
                  <a:pt x="2288383" y="1515"/>
                </a:lnTo>
                <a:lnTo>
                  <a:pt x="2288383" y="153915"/>
                </a:lnTo>
                <a:lnTo>
                  <a:pt x="2212183" y="230115"/>
                </a:lnTo>
                <a:lnTo>
                  <a:pt x="2212183" y="534915"/>
                </a:lnTo>
                <a:lnTo>
                  <a:pt x="2516983" y="534915"/>
                </a:lnTo>
                <a:cubicBezTo>
                  <a:pt x="2515251" y="431006"/>
                  <a:pt x="2518715" y="334024"/>
                  <a:pt x="2516983" y="230115"/>
                </a:cubicBezTo>
                <a:lnTo>
                  <a:pt x="2440783" y="153915"/>
                </a:lnTo>
                <a:lnTo>
                  <a:pt x="2440783" y="1515"/>
                </a:lnTo>
                <a:close/>
              </a:path>
            </a:pathLst>
          </a:custGeom>
          <a:solidFill>
            <a:schemeClr val="bg1"/>
          </a:solidFill>
          <a:ln w="12700">
            <a:solidFill>
              <a:schemeClr val="bg1">
                <a:lumMod val="65000"/>
              </a:schemeClr>
            </a:solidFill>
          </a:ln>
          <a:effectLst>
            <a:outerShdw blurRad="152400" sx="102000" sy="102000" algn="ctr" rotWithShape="0">
              <a:prstClr val="black">
                <a:alpha val="32000"/>
              </a:prstClr>
            </a:outerShdw>
          </a:effectLst>
          <a:scene3d>
            <a:camera prst="orthographicFront"/>
            <a:lightRig rig="threePt" dir="t"/>
          </a:scene3d>
          <a:sp3d>
            <a:bevelT w="381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4" name="Rectangle 3">
            <a:extLst>
              <a:ext uri="{FF2B5EF4-FFF2-40B4-BE49-F238E27FC236}">
                <a16:creationId xmlns:a16="http://schemas.microsoft.com/office/drawing/2014/main" id="{EB643843-900F-AB4A-B8F9-ED540F744CAF}"/>
              </a:ext>
            </a:extLst>
          </p:cNvPr>
          <p:cNvSpPr/>
          <p:nvPr/>
        </p:nvSpPr>
        <p:spPr>
          <a:xfrm>
            <a:off x="4145143" y="3531894"/>
            <a:ext cx="3886200" cy="914400"/>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t" anchorCtr="0"/>
          <a:lstStyle/>
          <a:p>
            <a:pPr algn="ctr">
              <a:spcBef>
                <a:spcPts val="300"/>
              </a:spcBef>
            </a:pPr>
            <a:r>
              <a:rPr lang="en-US" b="1" dirty="0">
                <a:solidFill>
                  <a:schemeClr val="tx1"/>
                </a:solidFill>
              </a:rPr>
              <a:t>Dr. Emily Shen</a:t>
            </a:r>
          </a:p>
          <a:p>
            <a:pPr algn="ctr">
              <a:spcBef>
                <a:spcPts val="300"/>
              </a:spcBef>
            </a:pPr>
            <a:r>
              <a:rPr lang="en-US" sz="1400" b="1" dirty="0" err="1">
                <a:solidFill>
                  <a:schemeClr val="tx1"/>
                </a:solidFill>
              </a:rPr>
              <a:t>emily.shen@ll.mit.edu</a:t>
            </a:r>
            <a:endParaRPr lang="en-US" sz="1400" b="1" dirty="0">
              <a:solidFill>
                <a:schemeClr val="tx1"/>
              </a:solidFill>
            </a:endParaRPr>
          </a:p>
        </p:txBody>
      </p:sp>
    </p:spTree>
    <p:extLst>
      <p:ext uri="{BB962C8B-B14F-4D97-AF65-F5344CB8AC3E}">
        <p14:creationId xmlns:p14="http://schemas.microsoft.com/office/powerpoint/2010/main" val="1528135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1"/>
                </a:solidFill>
              </a:rPr>
              <a:t>National Need for Privacy-Preserving Technology</a:t>
            </a:r>
          </a:p>
        </p:txBody>
      </p:sp>
      <p:sp>
        <p:nvSpPr>
          <p:cNvPr id="22" name="TextBox 21">
            <a:extLst>
              <a:ext uri="{FF2B5EF4-FFF2-40B4-BE49-F238E27FC236}">
                <a16:creationId xmlns:a16="http://schemas.microsoft.com/office/drawing/2014/main" id="{C67F4D6C-8ABE-9340-96CA-13736CD5BD63}"/>
              </a:ext>
            </a:extLst>
          </p:cNvPr>
          <p:cNvSpPr txBox="1"/>
          <p:nvPr/>
        </p:nvSpPr>
        <p:spPr>
          <a:xfrm>
            <a:off x="-32593" y="1281804"/>
            <a:ext cx="2907247" cy="784830"/>
          </a:xfrm>
          <a:prstGeom prst="rect">
            <a:avLst/>
          </a:prstGeom>
          <a:noFill/>
        </p:spPr>
        <p:txBody>
          <a:bodyPr wrap="square" rtlCol="0" anchor="t">
            <a:spAutoFit/>
          </a:bodyPr>
          <a:lstStyle/>
          <a:p>
            <a:pPr algn="ctr"/>
            <a:r>
              <a:rPr lang="en-US" sz="1500" b="1" dirty="0">
                <a:solidFill>
                  <a:srgbClr val="0132A3"/>
                </a:solidFill>
              </a:rPr>
              <a:t>National Privacy </a:t>
            </a:r>
            <a:br>
              <a:rPr lang="en-US" sz="1500" b="1" dirty="0">
                <a:solidFill>
                  <a:srgbClr val="0132A3"/>
                </a:solidFill>
              </a:rPr>
            </a:br>
            <a:r>
              <a:rPr lang="en-US" sz="1500" b="1" dirty="0">
                <a:solidFill>
                  <a:srgbClr val="0132A3"/>
                </a:solidFill>
              </a:rPr>
              <a:t>Research Strategy, </a:t>
            </a:r>
            <a:br>
              <a:rPr lang="en-US" sz="1500" b="1" dirty="0">
                <a:solidFill>
                  <a:srgbClr val="0132A3"/>
                </a:solidFill>
              </a:rPr>
            </a:br>
            <a:r>
              <a:rPr lang="en-US" sz="1500" b="1" dirty="0">
                <a:solidFill>
                  <a:srgbClr val="0132A3"/>
                </a:solidFill>
              </a:rPr>
              <a:t>2016</a:t>
            </a:r>
          </a:p>
        </p:txBody>
      </p:sp>
      <p:pic>
        <p:nvPicPr>
          <p:cNvPr id="23" name="Picture 22" descr="&#10;" title="Cover of National Privacy Research Strategy, 2016">
            <a:extLst>
              <a:ext uri="{FF2B5EF4-FFF2-40B4-BE49-F238E27FC236}">
                <a16:creationId xmlns:a16="http://schemas.microsoft.com/office/drawing/2014/main" id="{7F1F655C-AABD-2046-ADDA-5D09C31EF859}"/>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59422" y="2126971"/>
            <a:ext cx="1920240" cy="2485016"/>
          </a:xfrm>
          <a:prstGeom prst="rect">
            <a:avLst/>
          </a:prstGeom>
          <a:solidFill>
            <a:schemeClr val="bg1"/>
          </a:solidFill>
        </p:spPr>
        <p:style>
          <a:lnRef idx="1">
            <a:schemeClr val="dk1"/>
          </a:lnRef>
          <a:fillRef idx="2">
            <a:schemeClr val="dk1"/>
          </a:fillRef>
          <a:effectRef idx="1">
            <a:schemeClr val="dk1"/>
          </a:effectRef>
          <a:fontRef idx="minor">
            <a:schemeClr val="dk1"/>
          </a:fontRef>
        </p:style>
      </p:pic>
      <p:sp>
        <p:nvSpPr>
          <p:cNvPr id="19" name="TextBox 18">
            <a:extLst>
              <a:ext uri="{FF2B5EF4-FFF2-40B4-BE49-F238E27FC236}">
                <a16:creationId xmlns:a16="http://schemas.microsoft.com/office/drawing/2014/main" id="{22C9D209-D973-CD4A-A30B-90100A49F762}"/>
              </a:ext>
            </a:extLst>
          </p:cNvPr>
          <p:cNvSpPr txBox="1"/>
          <p:nvPr/>
        </p:nvSpPr>
        <p:spPr>
          <a:xfrm>
            <a:off x="296933" y="4748181"/>
            <a:ext cx="2248194" cy="830997"/>
          </a:xfrm>
          <a:prstGeom prst="rect">
            <a:avLst/>
          </a:prstGeom>
          <a:noFill/>
        </p:spPr>
        <p:txBody>
          <a:bodyPr wrap="square" rtlCol="0" anchor="t">
            <a:spAutoFit/>
          </a:bodyPr>
          <a:lstStyle/>
          <a:p>
            <a:pPr algn="ctr"/>
            <a:r>
              <a:rPr lang="en-US" sz="1200" b="1" dirty="0"/>
              <a:t>“How can </a:t>
            </a:r>
            <a:r>
              <a:rPr lang="en-US" sz="1200" b="1" i="1" dirty="0">
                <a:solidFill>
                  <a:schemeClr val="accent1">
                    <a:lumMod val="50000"/>
                  </a:schemeClr>
                </a:solidFill>
              </a:rPr>
              <a:t>privacy-enhancing cryptographic technologies </a:t>
            </a:r>
            <a:r>
              <a:rPr lang="en-US" sz="1200" b="1" dirty="0"/>
              <a:t>be </a:t>
            </a:r>
            <a:br>
              <a:rPr lang="en-US" sz="1200" b="1" dirty="0"/>
            </a:br>
            <a:r>
              <a:rPr lang="en-US" sz="1200" b="1" dirty="0"/>
              <a:t>developed to scale?”</a:t>
            </a:r>
            <a:endParaRPr lang="en-US" sz="1200" b="1" dirty="0">
              <a:solidFill>
                <a:srgbClr val="FF0000"/>
              </a:solidFill>
            </a:endParaRPr>
          </a:p>
        </p:txBody>
      </p:sp>
      <p:sp>
        <p:nvSpPr>
          <p:cNvPr id="28" name="TextBox 27">
            <a:extLst>
              <a:ext uri="{FF2B5EF4-FFF2-40B4-BE49-F238E27FC236}">
                <a16:creationId xmlns:a16="http://schemas.microsoft.com/office/drawing/2014/main" id="{F3359F4F-55AE-8846-BDBB-C45B022BC024}"/>
              </a:ext>
            </a:extLst>
          </p:cNvPr>
          <p:cNvSpPr txBox="1"/>
          <p:nvPr/>
        </p:nvSpPr>
        <p:spPr>
          <a:xfrm>
            <a:off x="2873966" y="1281804"/>
            <a:ext cx="3108960" cy="738664"/>
          </a:xfrm>
          <a:prstGeom prst="rect">
            <a:avLst/>
          </a:prstGeom>
          <a:noFill/>
        </p:spPr>
        <p:txBody>
          <a:bodyPr wrap="square" rtlCol="0" anchor="t">
            <a:noAutofit/>
          </a:bodyPr>
          <a:lstStyle/>
          <a:p>
            <a:pPr algn="ctr"/>
            <a:r>
              <a:rPr lang="en-US" sz="1500" b="1" dirty="0">
                <a:solidFill>
                  <a:srgbClr val="0132A3"/>
                </a:solidFill>
              </a:rPr>
              <a:t>Report of the Commission </a:t>
            </a:r>
            <a:br>
              <a:rPr lang="en-US" sz="1500" b="1" dirty="0">
                <a:solidFill>
                  <a:srgbClr val="0132A3"/>
                </a:solidFill>
              </a:rPr>
            </a:br>
            <a:r>
              <a:rPr lang="en-US" sz="1500" b="1" dirty="0">
                <a:solidFill>
                  <a:srgbClr val="0132A3"/>
                </a:solidFill>
              </a:rPr>
              <a:t>on Evidence-Based </a:t>
            </a:r>
            <a:br>
              <a:rPr lang="en-US" sz="1500" b="1" dirty="0">
                <a:solidFill>
                  <a:srgbClr val="0132A3"/>
                </a:solidFill>
              </a:rPr>
            </a:br>
            <a:r>
              <a:rPr lang="en-US" sz="1500" b="1" dirty="0">
                <a:solidFill>
                  <a:srgbClr val="0132A3"/>
                </a:solidFill>
              </a:rPr>
              <a:t>Policymaking, 2017</a:t>
            </a:r>
          </a:p>
        </p:txBody>
      </p:sp>
      <p:pic>
        <p:nvPicPr>
          <p:cNvPr id="29" name="Picture 28" title="Cover of Report of the Commission on Evidence-Based Policymaking, 2017">
            <a:extLst>
              <a:ext uri="{FF2B5EF4-FFF2-40B4-BE49-F238E27FC236}">
                <a16:creationId xmlns:a16="http://schemas.microsoft.com/office/drawing/2014/main" id="{0B4E7F11-5827-6C46-9E28-EE1C20B62662}"/>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468326" y="2126971"/>
            <a:ext cx="1920240" cy="2485016"/>
          </a:xfrm>
          <a:prstGeom prst="rect">
            <a:avLst/>
          </a:prstGeom>
        </p:spPr>
        <p:style>
          <a:lnRef idx="1">
            <a:schemeClr val="dk1"/>
          </a:lnRef>
          <a:fillRef idx="2">
            <a:schemeClr val="dk1"/>
          </a:fillRef>
          <a:effectRef idx="1">
            <a:schemeClr val="dk1"/>
          </a:effectRef>
          <a:fontRef idx="minor">
            <a:schemeClr val="dk1"/>
          </a:fontRef>
        </p:style>
      </p:pic>
      <p:sp>
        <p:nvSpPr>
          <p:cNvPr id="25" name="TextBox 24">
            <a:extLst>
              <a:ext uri="{FF2B5EF4-FFF2-40B4-BE49-F238E27FC236}">
                <a16:creationId xmlns:a16="http://schemas.microsoft.com/office/drawing/2014/main" id="{5ECBDA0E-5E2A-5849-8F6A-50923DD4F021}"/>
              </a:ext>
            </a:extLst>
          </p:cNvPr>
          <p:cNvSpPr txBox="1"/>
          <p:nvPr/>
        </p:nvSpPr>
        <p:spPr>
          <a:xfrm>
            <a:off x="2873966" y="4748181"/>
            <a:ext cx="3108960" cy="1015663"/>
          </a:xfrm>
          <a:prstGeom prst="rect">
            <a:avLst/>
          </a:prstGeom>
          <a:noFill/>
        </p:spPr>
        <p:txBody>
          <a:bodyPr wrap="square" rtlCol="0" anchor="t">
            <a:noAutofit/>
          </a:bodyPr>
          <a:lstStyle/>
          <a:p>
            <a:pPr algn="ctr"/>
            <a:r>
              <a:rPr lang="en-US" sz="1200" b="1" dirty="0"/>
              <a:t>“</a:t>
            </a:r>
            <a:r>
              <a:rPr lang="en-US" sz="1200" b="1" i="1" dirty="0">
                <a:solidFill>
                  <a:schemeClr val="accent1">
                    <a:lumMod val="50000"/>
                  </a:schemeClr>
                </a:solidFill>
              </a:rPr>
              <a:t>Secure Multiparty Computation </a:t>
            </a:r>
            <a:r>
              <a:rPr lang="en-US" sz="1200" b="1" dirty="0"/>
              <a:t/>
            </a:r>
            <a:br>
              <a:rPr lang="en-US" sz="1200" b="1" dirty="0"/>
            </a:br>
            <a:r>
              <a:rPr lang="en-US" sz="1200" b="1" dirty="0"/>
              <a:t>may allow […] </a:t>
            </a:r>
            <a:r>
              <a:rPr lang="en-US" sz="1200" b="1" dirty="0" err="1"/>
              <a:t>combin</a:t>
            </a:r>
            <a:r>
              <a:rPr lang="en-US" sz="1200" b="1" dirty="0"/>
              <a:t>[</a:t>
            </a:r>
            <a:r>
              <a:rPr lang="en-US" sz="1200" b="1" dirty="0" err="1"/>
              <a:t>ing</a:t>
            </a:r>
            <a:r>
              <a:rPr lang="en-US" sz="1200" b="1" dirty="0"/>
              <a:t>] data and conduct[</a:t>
            </a:r>
            <a:r>
              <a:rPr lang="en-US" sz="1200" b="1" dirty="0" err="1"/>
              <a:t>ing</a:t>
            </a:r>
            <a:r>
              <a:rPr lang="en-US" sz="1200" b="1" dirty="0"/>
              <a:t>] analyses without directly accessing or storing information.”</a:t>
            </a:r>
          </a:p>
        </p:txBody>
      </p:sp>
      <p:sp>
        <p:nvSpPr>
          <p:cNvPr id="31" name="TextBox 30">
            <a:extLst>
              <a:ext uri="{FF2B5EF4-FFF2-40B4-BE49-F238E27FC236}">
                <a16:creationId xmlns:a16="http://schemas.microsoft.com/office/drawing/2014/main" id="{974D4035-A88A-7742-A909-BA8F1DDB6862}"/>
              </a:ext>
            </a:extLst>
          </p:cNvPr>
          <p:cNvSpPr txBox="1"/>
          <p:nvPr/>
        </p:nvSpPr>
        <p:spPr>
          <a:xfrm>
            <a:off x="6002446" y="1281804"/>
            <a:ext cx="3017520" cy="738664"/>
          </a:xfrm>
          <a:prstGeom prst="rect">
            <a:avLst/>
          </a:prstGeom>
          <a:noFill/>
        </p:spPr>
        <p:txBody>
          <a:bodyPr wrap="square" rtlCol="0" anchor="t">
            <a:noAutofit/>
          </a:bodyPr>
          <a:lstStyle/>
          <a:p>
            <a:pPr algn="ctr"/>
            <a:r>
              <a:rPr lang="en-US" sz="1500" b="1" dirty="0">
                <a:solidFill>
                  <a:srgbClr val="0132A3"/>
                </a:solidFill>
              </a:rPr>
              <a:t>Foundations for </a:t>
            </a:r>
            <a:br>
              <a:rPr lang="en-US" sz="1500" b="1" dirty="0">
                <a:solidFill>
                  <a:srgbClr val="0132A3"/>
                </a:solidFill>
              </a:rPr>
            </a:br>
            <a:r>
              <a:rPr lang="en-US" sz="1500" b="1" dirty="0">
                <a:solidFill>
                  <a:srgbClr val="0132A3"/>
                </a:solidFill>
              </a:rPr>
              <a:t>Evidence-Based </a:t>
            </a:r>
            <a:br>
              <a:rPr lang="en-US" sz="1500" b="1" dirty="0">
                <a:solidFill>
                  <a:srgbClr val="0132A3"/>
                </a:solidFill>
              </a:rPr>
            </a:br>
            <a:r>
              <a:rPr lang="en-US" sz="1500" b="1" dirty="0">
                <a:solidFill>
                  <a:srgbClr val="0132A3"/>
                </a:solidFill>
              </a:rPr>
              <a:t>Policymaking Act of 2018</a:t>
            </a:r>
          </a:p>
        </p:txBody>
      </p:sp>
      <p:pic>
        <p:nvPicPr>
          <p:cNvPr id="32" name="Picture 31" descr="&#10;" title="Image of Foundations for Evidence-Based Policymaking Act of 2018">
            <a:extLst>
              <a:ext uri="{FF2B5EF4-FFF2-40B4-BE49-F238E27FC236}">
                <a16:creationId xmlns:a16="http://schemas.microsoft.com/office/drawing/2014/main" id="{49A46732-23EE-264F-B4EA-E4881BB26307}"/>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l="22836" t="9537" r="22048" b="42913"/>
          <a:stretch/>
        </p:blipFill>
        <p:spPr>
          <a:xfrm>
            <a:off x="6551086" y="2126971"/>
            <a:ext cx="1920240" cy="2485016"/>
          </a:xfrm>
          <a:prstGeom prst="rect">
            <a:avLst/>
          </a:prstGeom>
          <a:solidFill>
            <a:schemeClr val="bg1"/>
          </a:solidFill>
        </p:spPr>
        <p:style>
          <a:lnRef idx="1">
            <a:schemeClr val="dk1"/>
          </a:lnRef>
          <a:fillRef idx="2">
            <a:schemeClr val="dk1"/>
          </a:fillRef>
          <a:effectRef idx="1">
            <a:schemeClr val="dk1"/>
          </a:effectRef>
          <a:fontRef idx="minor">
            <a:schemeClr val="dk1"/>
          </a:fontRef>
        </p:style>
      </p:pic>
      <p:pic>
        <p:nvPicPr>
          <p:cNvPr id="33" name="Picture 32" title="U.S. House of Representatives seal">
            <a:extLst>
              <a:ext uri="{FF2B5EF4-FFF2-40B4-BE49-F238E27FC236}">
                <a16:creationId xmlns:a16="http://schemas.microsoft.com/office/drawing/2014/main" id="{6578F0E3-4144-5146-8496-B3094EFE17A5}"/>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130634" y="2309512"/>
            <a:ext cx="777240" cy="777240"/>
          </a:xfrm>
          <a:prstGeom prst="rect">
            <a:avLst/>
          </a:prstGeom>
          <a:effectLst>
            <a:outerShdw blurRad="50800" dist="38100" dir="2700000" algn="tl" rotWithShape="0">
              <a:prstClr val="black">
                <a:alpha val="40000"/>
              </a:prstClr>
            </a:outerShdw>
          </a:effectLst>
        </p:spPr>
      </p:pic>
      <p:sp>
        <p:nvSpPr>
          <p:cNvPr id="30" name="TextBox 29">
            <a:extLst>
              <a:ext uri="{FF2B5EF4-FFF2-40B4-BE49-F238E27FC236}">
                <a16:creationId xmlns:a16="http://schemas.microsoft.com/office/drawing/2014/main" id="{58301464-0150-2342-AB70-7EE98E8EA928}"/>
              </a:ext>
            </a:extLst>
          </p:cNvPr>
          <p:cNvSpPr txBox="1"/>
          <p:nvPr/>
        </p:nvSpPr>
        <p:spPr>
          <a:xfrm>
            <a:off x="6487552" y="4748181"/>
            <a:ext cx="2047309" cy="830997"/>
          </a:xfrm>
          <a:prstGeom prst="rect">
            <a:avLst/>
          </a:prstGeom>
          <a:noFill/>
        </p:spPr>
        <p:txBody>
          <a:bodyPr wrap="square" rtlCol="0" anchor="t">
            <a:spAutoFit/>
          </a:bodyPr>
          <a:lstStyle/>
          <a:p>
            <a:pPr algn="ctr"/>
            <a:r>
              <a:rPr lang="en-US" sz="1200" b="1" dirty="0"/>
              <a:t>“facilitate data sharing, </a:t>
            </a:r>
            <a:br>
              <a:rPr lang="en-US" sz="1200" b="1" dirty="0"/>
            </a:br>
            <a:r>
              <a:rPr lang="en-US" sz="1200" b="1" dirty="0"/>
              <a:t>enable data linkage, </a:t>
            </a:r>
            <a:br>
              <a:rPr lang="en-US" sz="1200" b="1" dirty="0"/>
            </a:br>
            <a:r>
              <a:rPr lang="en-US" sz="1200" b="1" dirty="0"/>
              <a:t>and </a:t>
            </a:r>
            <a:r>
              <a:rPr lang="en-US" sz="1200" b="1" i="1" dirty="0">
                <a:solidFill>
                  <a:schemeClr val="accent1">
                    <a:lumMod val="50000"/>
                  </a:schemeClr>
                </a:solidFill>
              </a:rPr>
              <a:t>develop privacy enhancing techniques</a:t>
            </a:r>
            <a:r>
              <a:rPr lang="en-US" sz="1200" b="1" dirty="0"/>
              <a:t>”</a:t>
            </a:r>
          </a:p>
        </p:txBody>
      </p:sp>
      <p:sp>
        <p:nvSpPr>
          <p:cNvPr id="36" name="TextBox 35">
            <a:extLst>
              <a:ext uri="{FF2B5EF4-FFF2-40B4-BE49-F238E27FC236}">
                <a16:creationId xmlns:a16="http://schemas.microsoft.com/office/drawing/2014/main" id="{2A51E472-D0AC-BB45-B829-F41D245FE8D4}"/>
              </a:ext>
            </a:extLst>
          </p:cNvPr>
          <p:cNvSpPr txBox="1"/>
          <p:nvPr/>
        </p:nvSpPr>
        <p:spPr>
          <a:xfrm>
            <a:off x="9330428" y="1281804"/>
            <a:ext cx="2377440" cy="738664"/>
          </a:xfrm>
          <a:prstGeom prst="rect">
            <a:avLst/>
          </a:prstGeom>
          <a:noFill/>
        </p:spPr>
        <p:txBody>
          <a:bodyPr wrap="square" rtlCol="0" anchor="t">
            <a:noAutofit/>
          </a:bodyPr>
          <a:lstStyle/>
          <a:p>
            <a:pPr algn="ctr"/>
            <a:r>
              <a:rPr lang="en-US" sz="1500" b="1" dirty="0">
                <a:solidFill>
                  <a:srgbClr val="0132A3"/>
                </a:solidFill>
              </a:rPr>
              <a:t>Student Right to </a:t>
            </a:r>
            <a:br>
              <a:rPr lang="en-US" sz="1500" b="1" dirty="0">
                <a:solidFill>
                  <a:srgbClr val="0132A3"/>
                </a:solidFill>
              </a:rPr>
            </a:br>
            <a:r>
              <a:rPr lang="en-US" sz="1500" b="1" dirty="0">
                <a:solidFill>
                  <a:srgbClr val="0132A3"/>
                </a:solidFill>
              </a:rPr>
              <a:t>Know Before You Go </a:t>
            </a:r>
            <a:br>
              <a:rPr lang="en-US" sz="1500" b="1" dirty="0">
                <a:solidFill>
                  <a:srgbClr val="0132A3"/>
                </a:solidFill>
              </a:rPr>
            </a:br>
            <a:r>
              <a:rPr lang="en-US" sz="1500" b="1" dirty="0">
                <a:solidFill>
                  <a:srgbClr val="0132A3"/>
                </a:solidFill>
              </a:rPr>
              <a:t>Bill, 2019</a:t>
            </a:r>
          </a:p>
        </p:txBody>
      </p:sp>
      <p:pic>
        <p:nvPicPr>
          <p:cNvPr id="34" name="Picture 33" descr="&#10;" title="Image of Student Right to Know Before You Go Bill, 2019">
            <a:extLst>
              <a:ext uri="{FF2B5EF4-FFF2-40B4-BE49-F238E27FC236}">
                <a16:creationId xmlns:a16="http://schemas.microsoft.com/office/drawing/2014/main" id="{904AD2F3-66B9-144F-AF65-0F7B1917AA8D}"/>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l="7869" t="11032" r="7869" b="4706"/>
          <a:stretch/>
        </p:blipFill>
        <p:spPr>
          <a:xfrm>
            <a:off x="9559028" y="2116460"/>
            <a:ext cx="1920240" cy="2485016"/>
          </a:xfrm>
          <a:prstGeom prst="rect">
            <a:avLst/>
          </a:prstGeom>
          <a:solidFill>
            <a:schemeClr val="bg1"/>
          </a:solidFill>
        </p:spPr>
        <p:style>
          <a:lnRef idx="1">
            <a:schemeClr val="dk1"/>
          </a:lnRef>
          <a:fillRef idx="2">
            <a:schemeClr val="dk1"/>
          </a:fillRef>
          <a:effectRef idx="1">
            <a:schemeClr val="dk1"/>
          </a:effectRef>
          <a:fontRef idx="minor">
            <a:schemeClr val="dk1"/>
          </a:fontRef>
        </p:style>
      </p:pic>
      <p:pic>
        <p:nvPicPr>
          <p:cNvPr id="37" name="Picture 36" title="U.S. Senate seal">
            <a:extLst>
              <a:ext uri="{FF2B5EF4-FFF2-40B4-BE49-F238E27FC236}">
                <a16:creationId xmlns:a16="http://schemas.microsoft.com/office/drawing/2014/main" id="{9B8C3930-2326-BC4B-9D11-C595216AEC20}"/>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11152404" y="2309101"/>
            <a:ext cx="778063" cy="778063"/>
          </a:xfrm>
          <a:prstGeom prst="rect">
            <a:avLst/>
          </a:prstGeom>
          <a:effectLst>
            <a:outerShdw blurRad="50800" dist="38100" dir="2700000" algn="tl" rotWithShape="0">
              <a:prstClr val="black">
                <a:alpha val="40000"/>
              </a:prstClr>
            </a:outerShdw>
          </a:effectLst>
        </p:spPr>
      </p:pic>
      <p:sp>
        <p:nvSpPr>
          <p:cNvPr id="35" name="TextBox 34">
            <a:extLst>
              <a:ext uri="{FF2B5EF4-FFF2-40B4-BE49-F238E27FC236}">
                <a16:creationId xmlns:a16="http://schemas.microsoft.com/office/drawing/2014/main" id="{38818A06-BF23-6F47-9AA8-0974E50A9927}"/>
              </a:ext>
            </a:extLst>
          </p:cNvPr>
          <p:cNvSpPr txBox="1"/>
          <p:nvPr/>
        </p:nvSpPr>
        <p:spPr>
          <a:xfrm>
            <a:off x="9330428" y="4748181"/>
            <a:ext cx="2377440" cy="646331"/>
          </a:xfrm>
          <a:prstGeom prst="rect">
            <a:avLst/>
          </a:prstGeom>
          <a:noFill/>
        </p:spPr>
        <p:txBody>
          <a:bodyPr wrap="square" rtlCol="0">
            <a:noAutofit/>
          </a:bodyPr>
          <a:lstStyle/>
          <a:p>
            <a:pPr algn="ctr"/>
            <a:r>
              <a:rPr lang="en-US" sz="1200" b="1" dirty="0">
                <a:cs typeface="Corbel"/>
              </a:rPr>
              <a:t>“the Commissioner shall </a:t>
            </a:r>
            <a:br>
              <a:rPr lang="en-US" sz="1200" b="1" dirty="0">
                <a:cs typeface="Corbel"/>
              </a:rPr>
            </a:br>
            <a:r>
              <a:rPr lang="en-US" sz="1200" b="1" dirty="0">
                <a:cs typeface="Corbel"/>
              </a:rPr>
              <a:t>use </a:t>
            </a:r>
            <a:r>
              <a:rPr lang="en-US" sz="1200" b="1" i="1" dirty="0">
                <a:solidFill>
                  <a:schemeClr val="accent1">
                    <a:lumMod val="50000"/>
                  </a:schemeClr>
                </a:solidFill>
                <a:cs typeface="Corbel"/>
              </a:rPr>
              <a:t>secure multiparty computation technologies</a:t>
            </a:r>
            <a:r>
              <a:rPr lang="en-US" sz="1200" b="1" dirty="0">
                <a:cs typeface="Corbel"/>
              </a:rPr>
              <a:t>”</a:t>
            </a:r>
          </a:p>
        </p:txBody>
      </p:sp>
    </p:spTree>
    <p:extLst>
      <p:ext uri="{BB962C8B-B14F-4D97-AF65-F5344CB8AC3E}">
        <p14:creationId xmlns:p14="http://schemas.microsoft.com/office/powerpoint/2010/main" val="42932604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Current Approaches to Collaboration</a:t>
            </a:r>
            <a:endParaRPr lang="en-US" dirty="0">
              <a:solidFill>
                <a:srgbClr val="FF0000"/>
              </a:solidFill>
            </a:endParaRPr>
          </a:p>
        </p:txBody>
      </p:sp>
      <p:sp>
        <p:nvSpPr>
          <p:cNvPr id="113" name="TextBox 112">
            <a:extLst>
              <a:ext uri="{FF2B5EF4-FFF2-40B4-BE49-F238E27FC236}">
                <a16:creationId xmlns:a16="http://schemas.microsoft.com/office/drawing/2014/main" id="{1436F43D-40FF-7840-895D-D9506E60BFA1}"/>
              </a:ext>
            </a:extLst>
          </p:cNvPr>
          <p:cNvSpPr txBox="1"/>
          <p:nvPr/>
        </p:nvSpPr>
        <p:spPr>
          <a:xfrm>
            <a:off x="296649" y="1207451"/>
            <a:ext cx="3566160" cy="369332"/>
          </a:xfrm>
          <a:prstGeom prst="rect">
            <a:avLst/>
          </a:prstGeom>
          <a:noFill/>
        </p:spPr>
        <p:txBody>
          <a:bodyPr wrap="square" rtlCol="0">
            <a:noAutofit/>
          </a:bodyPr>
          <a:lstStyle/>
          <a:p>
            <a:pPr algn="ctr"/>
            <a:r>
              <a:rPr lang="en-US" b="1" dirty="0"/>
              <a:t>Share with each other</a:t>
            </a:r>
          </a:p>
        </p:txBody>
      </p:sp>
      <p:grpSp>
        <p:nvGrpSpPr>
          <p:cNvPr id="6" name="Group 5"/>
          <p:cNvGrpSpPr/>
          <p:nvPr/>
        </p:nvGrpSpPr>
        <p:grpSpPr>
          <a:xfrm>
            <a:off x="370941" y="1590814"/>
            <a:ext cx="3449427" cy="3570962"/>
            <a:chOff x="370941" y="1590814"/>
            <a:chExt cx="3449427" cy="3570962"/>
          </a:xfrm>
        </p:grpSpPr>
        <p:pic>
          <p:nvPicPr>
            <p:cNvPr id="109" name="Picture 108" title="Alice icon">
              <a:extLst>
                <a:ext uri="{FF2B5EF4-FFF2-40B4-BE49-F238E27FC236}">
                  <a16:creationId xmlns:a16="http://schemas.microsoft.com/office/drawing/2014/main" id="{877227B6-A78B-EF43-AC06-5B94B47B72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61524" y="4256642"/>
              <a:ext cx="441484" cy="548640"/>
            </a:xfrm>
            <a:prstGeom prst="rect">
              <a:avLst/>
            </a:prstGeom>
          </p:spPr>
        </p:pic>
        <p:sp>
          <p:nvSpPr>
            <p:cNvPr id="110" name="Left-Right Arrow 109" title="Bidirectional arrow between Alice and Charlie">
              <a:extLst>
                <a:ext uri="{FF2B5EF4-FFF2-40B4-BE49-F238E27FC236}">
                  <a16:creationId xmlns:a16="http://schemas.microsoft.com/office/drawing/2014/main" id="{64895F70-0D3B-5E4C-A75B-FCBE7D8CBF96}"/>
                </a:ext>
              </a:extLst>
            </p:cNvPr>
            <p:cNvSpPr/>
            <p:nvPr/>
          </p:nvSpPr>
          <p:spPr>
            <a:xfrm>
              <a:off x="1165329" y="4325071"/>
              <a:ext cx="1828800" cy="365760"/>
            </a:xfrm>
            <a:prstGeom prst="leftRightArrow">
              <a:avLst/>
            </a:prstGeom>
            <a:solidFill>
              <a:srgbClr val="F7E5AE"/>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8" name="Left-Right Arrow 117" title="Bidirectional arrow between Bob and Charlie">
              <a:extLst>
                <a:ext uri="{FF2B5EF4-FFF2-40B4-BE49-F238E27FC236}">
                  <a16:creationId xmlns:a16="http://schemas.microsoft.com/office/drawing/2014/main" id="{0CBB6ECF-F720-7046-BA5B-7EB42873C153}"/>
                </a:ext>
              </a:extLst>
            </p:cNvPr>
            <p:cNvSpPr/>
            <p:nvPr/>
          </p:nvSpPr>
          <p:spPr>
            <a:xfrm rot="3600000">
              <a:off x="1771762" y="3178379"/>
              <a:ext cx="1828800" cy="365760"/>
            </a:xfrm>
            <a:prstGeom prst="leftRightArrow">
              <a:avLst/>
            </a:prstGeom>
            <a:solidFill>
              <a:srgbClr val="F7E5AE"/>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9" name="Left-Right Arrow 118" title="Bidirectional arrow between Alice and Bob">
              <a:extLst>
                <a:ext uri="{FF2B5EF4-FFF2-40B4-BE49-F238E27FC236}">
                  <a16:creationId xmlns:a16="http://schemas.microsoft.com/office/drawing/2014/main" id="{923B7009-CE08-EC42-BD5D-59B4C0EFBAA1}"/>
                </a:ext>
              </a:extLst>
            </p:cNvPr>
            <p:cNvSpPr/>
            <p:nvPr/>
          </p:nvSpPr>
          <p:spPr>
            <a:xfrm rot="7200000">
              <a:off x="558896" y="3178379"/>
              <a:ext cx="1828800" cy="365760"/>
            </a:xfrm>
            <a:prstGeom prst="leftRightArrow">
              <a:avLst/>
            </a:prstGeom>
            <a:solidFill>
              <a:srgbClr val="F7E5AE"/>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pic>
          <p:nvPicPr>
            <p:cNvPr id="112" name="Picture 111" title="Bob icon">
              <a:extLst>
                <a:ext uri="{FF2B5EF4-FFF2-40B4-BE49-F238E27FC236}">
                  <a16:creationId xmlns:a16="http://schemas.microsoft.com/office/drawing/2014/main" id="{85A97655-908F-114B-BB2E-647C65712B74}"/>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1762037" y="1921004"/>
              <a:ext cx="635384" cy="548640"/>
            </a:xfrm>
            <a:prstGeom prst="rect">
              <a:avLst/>
            </a:prstGeom>
          </p:spPr>
        </p:pic>
        <p:pic>
          <p:nvPicPr>
            <p:cNvPr id="114" name="Picture 113" title="Charlie icon">
              <a:extLst>
                <a:ext uri="{FF2B5EF4-FFF2-40B4-BE49-F238E27FC236}">
                  <a16:creationId xmlns:a16="http://schemas.microsoft.com/office/drawing/2014/main" id="{D0038751-520E-8545-9384-82E230C406DE}"/>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2972559" y="4256642"/>
              <a:ext cx="617765" cy="548640"/>
            </a:xfrm>
            <a:prstGeom prst="rect">
              <a:avLst/>
            </a:prstGeom>
          </p:spPr>
        </p:pic>
        <p:pic>
          <p:nvPicPr>
            <p:cNvPr id="115" name="Picture 114" title="Document icon">
              <a:extLst>
                <a:ext uri="{FF2B5EF4-FFF2-40B4-BE49-F238E27FC236}">
                  <a16:creationId xmlns:a16="http://schemas.microsoft.com/office/drawing/2014/main" id="{B1FA2B74-09E5-AD40-82D8-D7E08A21F61D}"/>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303253" y="3132659"/>
              <a:ext cx="382385" cy="457200"/>
            </a:xfrm>
            <a:prstGeom prst="rect">
              <a:avLst/>
            </a:prstGeom>
          </p:spPr>
        </p:pic>
        <p:pic>
          <p:nvPicPr>
            <p:cNvPr id="116" name="Picture 115" title="Document icon">
              <a:extLst>
                <a:ext uri="{FF2B5EF4-FFF2-40B4-BE49-F238E27FC236}">
                  <a16:creationId xmlns:a16="http://schemas.microsoft.com/office/drawing/2014/main" id="{9A00B89B-B599-4F4F-9237-E7750598A81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2494673" y="3132659"/>
              <a:ext cx="382385" cy="457200"/>
            </a:xfrm>
            <a:prstGeom prst="rect">
              <a:avLst/>
            </a:prstGeom>
          </p:spPr>
        </p:pic>
        <p:pic>
          <p:nvPicPr>
            <p:cNvPr id="117" name="Picture 116" title="Document icon">
              <a:extLst>
                <a:ext uri="{FF2B5EF4-FFF2-40B4-BE49-F238E27FC236}">
                  <a16:creationId xmlns:a16="http://schemas.microsoft.com/office/drawing/2014/main" id="{BA32A58B-2DBC-0C43-9358-D0E5D58C6554}"/>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888537" y="4268709"/>
              <a:ext cx="382385" cy="457200"/>
            </a:xfrm>
            <a:prstGeom prst="rect">
              <a:avLst/>
            </a:prstGeom>
          </p:spPr>
        </p:pic>
        <p:sp>
          <p:nvSpPr>
            <p:cNvPr id="106" name="TextBox 105">
              <a:extLst>
                <a:ext uri="{FF2B5EF4-FFF2-40B4-BE49-F238E27FC236}">
                  <a16:creationId xmlns:a16="http://schemas.microsoft.com/office/drawing/2014/main" id="{3F8171BE-E13B-CA42-BE8F-3AAE18B6F542}"/>
                </a:ext>
              </a:extLst>
            </p:cNvPr>
            <p:cNvSpPr txBox="1"/>
            <p:nvPr/>
          </p:nvSpPr>
          <p:spPr>
            <a:xfrm>
              <a:off x="370941" y="4792444"/>
              <a:ext cx="1034167" cy="369332"/>
            </a:xfrm>
            <a:prstGeom prst="rect">
              <a:avLst/>
            </a:prstGeom>
            <a:noFill/>
          </p:spPr>
          <p:txBody>
            <a:bodyPr wrap="square" rtlCol="0">
              <a:spAutoFit/>
            </a:bodyPr>
            <a:lstStyle/>
            <a:p>
              <a:pPr algn="ctr"/>
              <a:r>
                <a:rPr lang="en-US" b="1" dirty="0"/>
                <a:t>Alice</a:t>
              </a:r>
            </a:p>
          </p:txBody>
        </p:sp>
        <p:sp>
          <p:nvSpPr>
            <p:cNvPr id="107" name="TextBox 106">
              <a:extLst>
                <a:ext uri="{FF2B5EF4-FFF2-40B4-BE49-F238E27FC236}">
                  <a16:creationId xmlns:a16="http://schemas.microsoft.com/office/drawing/2014/main" id="{09C873C7-04F3-9A4B-86A0-52B623394CB7}"/>
                </a:ext>
              </a:extLst>
            </p:cNvPr>
            <p:cNvSpPr txBox="1"/>
            <p:nvPr/>
          </p:nvSpPr>
          <p:spPr>
            <a:xfrm>
              <a:off x="2786201" y="4786318"/>
              <a:ext cx="1034167" cy="369332"/>
            </a:xfrm>
            <a:prstGeom prst="rect">
              <a:avLst/>
            </a:prstGeom>
            <a:noFill/>
          </p:spPr>
          <p:txBody>
            <a:bodyPr wrap="square" rtlCol="0">
              <a:spAutoFit/>
            </a:bodyPr>
            <a:lstStyle/>
            <a:p>
              <a:pPr algn="ctr"/>
              <a:r>
                <a:rPr lang="en-US" b="1" dirty="0"/>
                <a:t>Charlie</a:t>
              </a:r>
            </a:p>
          </p:txBody>
        </p:sp>
        <p:sp>
          <p:nvSpPr>
            <p:cNvPr id="108" name="TextBox 107">
              <a:extLst>
                <a:ext uri="{FF2B5EF4-FFF2-40B4-BE49-F238E27FC236}">
                  <a16:creationId xmlns:a16="http://schemas.microsoft.com/office/drawing/2014/main" id="{25AC519F-1D1C-4A47-AA43-37512D732CB6}"/>
                </a:ext>
              </a:extLst>
            </p:cNvPr>
            <p:cNvSpPr txBox="1"/>
            <p:nvPr/>
          </p:nvSpPr>
          <p:spPr>
            <a:xfrm>
              <a:off x="1562645" y="1590814"/>
              <a:ext cx="1034167" cy="369332"/>
            </a:xfrm>
            <a:prstGeom prst="rect">
              <a:avLst/>
            </a:prstGeom>
            <a:noFill/>
          </p:spPr>
          <p:txBody>
            <a:bodyPr wrap="square" rtlCol="0">
              <a:spAutoFit/>
            </a:bodyPr>
            <a:lstStyle/>
            <a:p>
              <a:pPr algn="ctr"/>
              <a:r>
                <a:rPr lang="en-US" b="1" dirty="0"/>
                <a:t>Bob</a:t>
              </a:r>
            </a:p>
          </p:txBody>
        </p:sp>
      </p:grpSp>
      <p:cxnSp>
        <p:nvCxnSpPr>
          <p:cNvPr id="56" name="Straight Connector 55">
            <a:extLst>
              <a:ext uri="{C183D7F6-B498-43B3-948B-1728B52AA6E4}">
                <adec:decorative xmlns="" xmlns:adec="http://schemas.microsoft.com/office/drawing/2017/decorative" val="1"/>
              </a:ext>
            </a:extLst>
          </p:cNvPr>
          <p:cNvCxnSpPr/>
          <p:nvPr/>
        </p:nvCxnSpPr>
        <p:spPr>
          <a:xfrm>
            <a:off x="4081772" y="966277"/>
            <a:ext cx="2" cy="4572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29" name="TextBox 128">
            <a:extLst>
              <a:ext uri="{FF2B5EF4-FFF2-40B4-BE49-F238E27FC236}">
                <a16:creationId xmlns:a16="http://schemas.microsoft.com/office/drawing/2014/main" id="{9C137FCD-507D-7747-A79A-5711A0736251}"/>
              </a:ext>
            </a:extLst>
          </p:cNvPr>
          <p:cNvSpPr txBox="1"/>
          <p:nvPr/>
        </p:nvSpPr>
        <p:spPr>
          <a:xfrm>
            <a:off x="4300737" y="1207451"/>
            <a:ext cx="3566160" cy="369332"/>
          </a:xfrm>
          <a:prstGeom prst="rect">
            <a:avLst/>
          </a:prstGeom>
          <a:noFill/>
        </p:spPr>
        <p:txBody>
          <a:bodyPr wrap="square" rtlCol="0">
            <a:noAutofit/>
          </a:bodyPr>
          <a:lstStyle/>
          <a:p>
            <a:pPr algn="ctr"/>
            <a:r>
              <a:rPr lang="en-US" b="1" dirty="0"/>
              <a:t>Share with an external party</a:t>
            </a:r>
          </a:p>
        </p:txBody>
      </p:sp>
      <p:grpSp>
        <p:nvGrpSpPr>
          <p:cNvPr id="7" name="Group 6"/>
          <p:cNvGrpSpPr/>
          <p:nvPr/>
        </p:nvGrpSpPr>
        <p:grpSpPr>
          <a:xfrm>
            <a:off x="4335194" y="1578810"/>
            <a:ext cx="3540505" cy="3570543"/>
            <a:chOff x="4335194" y="1578810"/>
            <a:chExt cx="3540505" cy="3570543"/>
          </a:xfrm>
        </p:grpSpPr>
        <p:sp>
          <p:nvSpPr>
            <p:cNvPr id="126" name="Left-Right Arrow 125" title="Bidirectional arrow between Charlie and external party">
              <a:extLst>
                <a:ext uri="{FF2B5EF4-FFF2-40B4-BE49-F238E27FC236}">
                  <a16:creationId xmlns:a16="http://schemas.microsoft.com/office/drawing/2014/main" id="{AF818245-5443-A54A-9725-3F99821F36A7}"/>
                </a:ext>
              </a:extLst>
            </p:cNvPr>
            <p:cNvSpPr/>
            <p:nvPr/>
          </p:nvSpPr>
          <p:spPr>
            <a:xfrm rot="2700000">
              <a:off x="6231675" y="3923332"/>
              <a:ext cx="1005840" cy="365760"/>
            </a:xfrm>
            <a:prstGeom prst="leftRightArrow">
              <a:avLst/>
            </a:prstGeom>
            <a:solidFill>
              <a:srgbClr val="F7E5AE"/>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27" name="Left-Right Arrow 126" title="Bidirectional arrow between Alice and external party">
              <a:extLst>
                <a:ext uri="{FF2B5EF4-FFF2-40B4-BE49-F238E27FC236}">
                  <a16:creationId xmlns:a16="http://schemas.microsoft.com/office/drawing/2014/main" id="{230FB83B-D652-BE4B-B8A9-6877069228BB}"/>
                </a:ext>
              </a:extLst>
            </p:cNvPr>
            <p:cNvSpPr/>
            <p:nvPr/>
          </p:nvSpPr>
          <p:spPr>
            <a:xfrm rot="8100000">
              <a:off x="4965059" y="3923332"/>
              <a:ext cx="1005840" cy="365760"/>
            </a:xfrm>
            <a:prstGeom prst="leftRightArrow">
              <a:avLst/>
            </a:prstGeom>
            <a:solidFill>
              <a:srgbClr val="F7E5AE"/>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28" name="Left-Right Arrow 127" title="Bidirectional arrow between Bob and external party">
              <a:extLst>
                <a:ext uri="{FF2B5EF4-FFF2-40B4-BE49-F238E27FC236}">
                  <a16:creationId xmlns:a16="http://schemas.microsoft.com/office/drawing/2014/main" id="{4CEC67A5-CE84-B248-93D3-479B7D680775}"/>
                </a:ext>
              </a:extLst>
            </p:cNvPr>
            <p:cNvSpPr/>
            <p:nvPr/>
          </p:nvSpPr>
          <p:spPr>
            <a:xfrm rot="5400000">
              <a:off x="5648144" y="2767837"/>
              <a:ext cx="914400" cy="365760"/>
            </a:xfrm>
            <a:prstGeom prst="leftRightArrow">
              <a:avLst/>
            </a:prstGeom>
            <a:solidFill>
              <a:srgbClr val="F7E5AE"/>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pic>
          <p:nvPicPr>
            <p:cNvPr id="130" name="Picture 129" title="Bob icon">
              <a:extLst>
                <a:ext uri="{FF2B5EF4-FFF2-40B4-BE49-F238E27FC236}">
                  <a16:creationId xmlns:a16="http://schemas.microsoft.com/office/drawing/2014/main" id="{4257D2CB-08DD-4E4E-9E01-F2F1A5A89766}"/>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5787652" y="1921004"/>
              <a:ext cx="635384" cy="548640"/>
            </a:xfrm>
            <a:prstGeom prst="rect">
              <a:avLst/>
            </a:prstGeom>
          </p:spPr>
        </p:pic>
        <p:pic>
          <p:nvPicPr>
            <p:cNvPr id="131" name="Picture 130" title="Charlie icon">
              <a:extLst>
                <a:ext uri="{FF2B5EF4-FFF2-40B4-BE49-F238E27FC236}">
                  <a16:creationId xmlns:a16="http://schemas.microsoft.com/office/drawing/2014/main" id="{E3B79FF0-7053-4B4D-BF62-EB202AAEEF70}"/>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7047774" y="4256642"/>
              <a:ext cx="617765" cy="548640"/>
            </a:xfrm>
            <a:prstGeom prst="rect">
              <a:avLst/>
            </a:prstGeom>
          </p:spPr>
        </p:pic>
        <p:pic>
          <p:nvPicPr>
            <p:cNvPr id="132" name="Picture 131" title="David (external party) icon">
              <a:extLst>
                <a:ext uri="{FF2B5EF4-FFF2-40B4-BE49-F238E27FC236}">
                  <a16:creationId xmlns:a16="http://schemas.microsoft.com/office/drawing/2014/main" id="{CA7FB5A2-F2E2-F542-AFD4-435F48FE5519}"/>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5851344" y="3406515"/>
              <a:ext cx="508000" cy="548640"/>
            </a:xfrm>
            <a:prstGeom prst="rect">
              <a:avLst/>
            </a:prstGeom>
          </p:spPr>
        </p:pic>
        <p:pic>
          <p:nvPicPr>
            <p:cNvPr id="133" name="Picture 132" title="Document icon">
              <a:extLst>
                <a:ext uri="{FF2B5EF4-FFF2-40B4-BE49-F238E27FC236}">
                  <a16:creationId xmlns:a16="http://schemas.microsoft.com/office/drawing/2014/main" id="{84AA71F1-3F9C-9549-ABA4-CF93CC3AA7D2}"/>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303669" y="3886157"/>
              <a:ext cx="382385" cy="457200"/>
            </a:xfrm>
            <a:prstGeom prst="rect">
              <a:avLst/>
            </a:prstGeom>
          </p:spPr>
        </p:pic>
        <p:pic>
          <p:nvPicPr>
            <p:cNvPr id="134" name="Picture 133" title="Document icon">
              <a:extLst>
                <a:ext uri="{FF2B5EF4-FFF2-40B4-BE49-F238E27FC236}">
                  <a16:creationId xmlns:a16="http://schemas.microsoft.com/office/drawing/2014/main" id="{C62FFC9B-7CB8-7E4B-A611-8B97CAAFE23E}"/>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6535736" y="3886157"/>
              <a:ext cx="382385" cy="457200"/>
            </a:xfrm>
            <a:prstGeom prst="rect">
              <a:avLst/>
            </a:prstGeom>
          </p:spPr>
        </p:pic>
        <p:pic>
          <p:nvPicPr>
            <p:cNvPr id="135" name="Picture 134" title="Document icon">
              <a:extLst>
                <a:ext uri="{FF2B5EF4-FFF2-40B4-BE49-F238E27FC236}">
                  <a16:creationId xmlns:a16="http://schemas.microsoft.com/office/drawing/2014/main" id="{60347B70-C3C0-7F43-895D-41398ADC79DF}"/>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921580" y="2725153"/>
              <a:ext cx="382385" cy="457200"/>
            </a:xfrm>
            <a:prstGeom prst="rect">
              <a:avLst/>
            </a:prstGeom>
          </p:spPr>
        </p:pic>
        <p:pic>
          <p:nvPicPr>
            <p:cNvPr id="136" name="Picture 135" title="Alice icon">
              <a:extLst>
                <a:ext uri="{FF2B5EF4-FFF2-40B4-BE49-F238E27FC236}">
                  <a16:creationId xmlns:a16="http://schemas.microsoft.com/office/drawing/2014/main" id="{A0AF8D48-7DE6-7C48-9226-4382ADCF1CB0}"/>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630764" y="4256642"/>
              <a:ext cx="441484" cy="548640"/>
            </a:xfrm>
            <a:prstGeom prst="rect">
              <a:avLst/>
            </a:prstGeom>
          </p:spPr>
        </p:pic>
        <p:sp>
          <p:nvSpPr>
            <p:cNvPr id="122" name="TextBox 121">
              <a:extLst>
                <a:ext uri="{FF2B5EF4-FFF2-40B4-BE49-F238E27FC236}">
                  <a16:creationId xmlns:a16="http://schemas.microsoft.com/office/drawing/2014/main" id="{23612900-5901-F144-9672-E073A2B302A3}"/>
                </a:ext>
              </a:extLst>
            </p:cNvPr>
            <p:cNvSpPr txBox="1"/>
            <p:nvPr/>
          </p:nvSpPr>
          <p:spPr>
            <a:xfrm>
              <a:off x="4335194" y="4780021"/>
              <a:ext cx="1034167" cy="369332"/>
            </a:xfrm>
            <a:prstGeom prst="rect">
              <a:avLst/>
            </a:prstGeom>
            <a:noFill/>
          </p:spPr>
          <p:txBody>
            <a:bodyPr wrap="square" rtlCol="0">
              <a:spAutoFit/>
            </a:bodyPr>
            <a:lstStyle/>
            <a:p>
              <a:pPr algn="ctr"/>
              <a:r>
                <a:rPr lang="en-US" b="1" dirty="0"/>
                <a:t>Alice</a:t>
              </a:r>
            </a:p>
          </p:txBody>
        </p:sp>
        <p:sp>
          <p:nvSpPr>
            <p:cNvPr id="123" name="TextBox 122">
              <a:extLst>
                <a:ext uri="{FF2B5EF4-FFF2-40B4-BE49-F238E27FC236}">
                  <a16:creationId xmlns:a16="http://schemas.microsoft.com/office/drawing/2014/main" id="{10471B47-08DC-F14F-A748-6896C53C269D}"/>
                </a:ext>
              </a:extLst>
            </p:cNvPr>
            <p:cNvSpPr txBox="1"/>
            <p:nvPr/>
          </p:nvSpPr>
          <p:spPr>
            <a:xfrm>
              <a:off x="6841532" y="4775583"/>
              <a:ext cx="1034167" cy="369332"/>
            </a:xfrm>
            <a:prstGeom prst="rect">
              <a:avLst/>
            </a:prstGeom>
            <a:noFill/>
          </p:spPr>
          <p:txBody>
            <a:bodyPr wrap="square" rtlCol="0">
              <a:spAutoFit/>
            </a:bodyPr>
            <a:lstStyle/>
            <a:p>
              <a:pPr algn="ctr"/>
              <a:r>
                <a:rPr lang="en-US" b="1" dirty="0"/>
                <a:t>Charlie</a:t>
              </a:r>
            </a:p>
          </p:txBody>
        </p:sp>
        <p:sp>
          <p:nvSpPr>
            <p:cNvPr id="124" name="TextBox 123">
              <a:extLst>
                <a:ext uri="{FF2B5EF4-FFF2-40B4-BE49-F238E27FC236}">
                  <a16:creationId xmlns:a16="http://schemas.microsoft.com/office/drawing/2014/main" id="{4BB8CCE1-1120-0246-AC3E-AE3103D72801}"/>
                </a:ext>
              </a:extLst>
            </p:cNvPr>
            <p:cNvSpPr txBox="1"/>
            <p:nvPr/>
          </p:nvSpPr>
          <p:spPr>
            <a:xfrm>
              <a:off x="5615441" y="1578810"/>
              <a:ext cx="1034167" cy="369332"/>
            </a:xfrm>
            <a:prstGeom prst="rect">
              <a:avLst/>
            </a:prstGeom>
            <a:noFill/>
          </p:spPr>
          <p:txBody>
            <a:bodyPr wrap="square" rtlCol="0">
              <a:spAutoFit/>
            </a:bodyPr>
            <a:lstStyle/>
            <a:p>
              <a:pPr algn="ctr"/>
              <a:r>
                <a:rPr lang="en-US" b="1" dirty="0"/>
                <a:t>Bob</a:t>
              </a:r>
            </a:p>
          </p:txBody>
        </p:sp>
        <p:sp>
          <p:nvSpPr>
            <p:cNvPr id="125" name="TextBox 124">
              <a:extLst>
                <a:ext uri="{FF2B5EF4-FFF2-40B4-BE49-F238E27FC236}">
                  <a16:creationId xmlns:a16="http://schemas.microsoft.com/office/drawing/2014/main" id="{6828AA2D-4ADE-E647-BC61-DEAE59F6A21F}"/>
                </a:ext>
              </a:extLst>
            </p:cNvPr>
            <p:cNvSpPr txBox="1"/>
            <p:nvPr/>
          </p:nvSpPr>
          <p:spPr>
            <a:xfrm>
              <a:off x="5583012" y="3951583"/>
              <a:ext cx="1034167" cy="369332"/>
            </a:xfrm>
            <a:prstGeom prst="rect">
              <a:avLst/>
            </a:prstGeom>
            <a:noFill/>
          </p:spPr>
          <p:txBody>
            <a:bodyPr wrap="square" rtlCol="0">
              <a:spAutoFit/>
            </a:bodyPr>
            <a:lstStyle/>
            <a:p>
              <a:pPr algn="ctr"/>
              <a:r>
                <a:rPr lang="en-US" b="1" dirty="0" smtClean="0"/>
                <a:t>David</a:t>
              </a:r>
              <a:endParaRPr lang="en-US" b="1" dirty="0"/>
            </a:p>
          </p:txBody>
        </p:sp>
      </p:grpSp>
      <p:cxnSp>
        <p:nvCxnSpPr>
          <p:cNvPr id="57" name="Straight Connector 56">
            <a:extLst>
              <a:ext uri="{C183D7F6-B498-43B3-948B-1728B52AA6E4}">
                <adec:decorative xmlns="" xmlns:adec="http://schemas.microsoft.com/office/drawing/2017/decorative" val="1"/>
              </a:ext>
            </a:extLst>
          </p:cNvPr>
          <p:cNvCxnSpPr/>
          <p:nvPr/>
        </p:nvCxnSpPr>
        <p:spPr>
          <a:xfrm>
            <a:off x="8085860" y="973185"/>
            <a:ext cx="2" cy="4572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42" name="TextBox 141">
            <a:extLst>
              <a:ext uri="{FF2B5EF4-FFF2-40B4-BE49-F238E27FC236}">
                <a16:creationId xmlns:a16="http://schemas.microsoft.com/office/drawing/2014/main" id="{854DB52F-F34C-444D-82C1-078645164249}"/>
              </a:ext>
            </a:extLst>
          </p:cNvPr>
          <p:cNvSpPr txBox="1"/>
          <p:nvPr/>
        </p:nvSpPr>
        <p:spPr>
          <a:xfrm>
            <a:off x="8304823" y="1207451"/>
            <a:ext cx="3566160" cy="369332"/>
          </a:xfrm>
          <a:prstGeom prst="rect">
            <a:avLst/>
          </a:prstGeom>
          <a:noFill/>
        </p:spPr>
        <p:txBody>
          <a:bodyPr wrap="square" rtlCol="0">
            <a:noAutofit/>
          </a:bodyPr>
          <a:lstStyle/>
          <a:p>
            <a:pPr algn="ctr"/>
            <a:r>
              <a:rPr lang="en-US" b="1" dirty="0"/>
              <a:t>Don’t share; don’t learn results</a:t>
            </a:r>
          </a:p>
        </p:txBody>
      </p:sp>
      <p:grpSp>
        <p:nvGrpSpPr>
          <p:cNvPr id="8" name="Group 7"/>
          <p:cNvGrpSpPr/>
          <p:nvPr/>
        </p:nvGrpSpPr>
        <p:grpSpPr>
          <a:xfrm>
            <a:off x="8425262" y="1578810"/>
            <a:ext cx="3300935" cy="3570543"/>
            <a:chOff x="8425262" y="1578810"/>
            <a:chExt cx="3300935" cy="3570543"/>
          </a:xfrm>
        </p:grpSpPr>
        <p:pic>
          <p:nvPicPr>
            <p:cNvPr id="145" name="Picture 144" title="Document icon">
              <a:extLst>
                <a:ext uri="{FF2B5EF4-FFF2-40B4-BE49-F238E27FC236}">
                  <a16:creationId xmlns:a16="http://schemas.microsoft.com/office/drawing/2014/main" id="{692C161E-9DA9-6E49-953F-96492285E3BF}"/>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9202191" y="4292704"/>
              <a:ext cx="382385" cy="457200"/>
            </a:xfrm>
            <a:prstGeom prst="rect">
              <a:avLst/>
            </a:prstGeom>
          </p:spPr>
        </p:pic>
        <p:pic>
          <p:nvPicPr>
            <p:cNvPr id="146" name="Picture 145" title="Document icon">
              <a:extLst>
                <a:ext uri="{FF2B5EF4-FFF2-40B4-BE49-F238E27FC236}">
                  <a16:creationId xmlns:a16="http://schemas.microsoft.com/office/drawing/2014/main" id="{E06D6E1B-EFB3-0E46-9ABD-AED32CF70106}"/>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1343812" y="4292704"/>
              <a:ext cx="382385" cy="457200"/>
            </a:xfrm>
            <a:prstGeom prst="rect">
              <a:avLst/>
            </a:prstGeom>
          </p:spPr>
        </p:pic>
        <p:pic>
          <p:nvPicPr>
            <p:cNvPr id="147" name="Picture 146" title="Document Icon">
              <a:extLst>
                <a:ext uri="{FF2B5EF4-FFF2-40B4-BE49-F238E27FC236}">
                  <a16:creationId xmlns:a16="http://schemas.microsoft.com/office/drawing/2014/main" id="{D6ED2F1E-974E-C745-9D0A-D372D81E3296}"/>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260970" y="1947005"/>
              <a:ext cx="382385" cy="457200"/>
            </a:xfrm>
            <a:prstGeom prst="rect">
              <a:avLst/>
            </a:prstGeom>
          </p:spPr>
        </p:pic>
        <p:pic>
          <p:nvPicPr>
            <p:cNvPr id="148" name="Picture 147" title="Alice icon">
              <a:extLst>
                <a:ext uri="{FF2B5EF4-FFF2-40B4-BE49-F238E27FC236}">
                  <a16:creationId xmlns:a16="http://schemas.microsoft.com/office/drawing/2014/main" id="{3B4C94C0-5CF7-1A4D-B137-D4DA4ABCFF62}"/>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730553" y="4256642"/>
              <a:ext cx="441484" cy="548640"/>
            </a:xfrm>
            <a:prstGeom prst="rect">
              <a:avLst/>
            </a:prstGeom>
          </p:spPr>
        </p:pic>
        <p:sp>
          <p:nvSpPr>
            <p:cNvPr id="139" name="TextBox 138">
              <a:extLst>
                <a:ext uri="{FF2B5EF4-FFF2-40B4-BE49-F238E27FC236}">
                  <a16:creationId xmlns:a16="http://schemas.microsoft.com/office/drawing/2014/main" id="{5609EC96-0F6B-9D47-B87C-3A540EA38B5F}"/>
                </a:ext>
              </a:extLst>
            </p:cNvPr>
            <p:cNvSpPr txBox="1"/>
            <p:nvPr/>
          </p:nvSpPr>
          <p:spPr>
            <a:xfrm>
              <a:off x="8425262" y="4780021"/>
              <a:ext cx="1034167" cy="369332"/>
            </a:xfrm>
            <a:prstGeom prst="rect">
              <a:avLst/>
            </a:prstGeom>
            <a:noFill/>
          </p:spPr>
          <p:txBody>
            <a:bodyPr wrap="square" rtlCol="0">
              <a:spAutoFit/>
            </a:bodyPr>
            <a:lstStyle/>
            <a:p>
              <a:pPr algn="ctr"/>
              <a:r>
                <a:rPr lang="en-US" b="1" dirty="0"/>
                <a:t>Alice</a:t>
              </a:r>
            </a:p>
          </p:txBody>
        </p:sp>
        <p:pic>
          <p:nvPicPr>
            <p:cNvPr id="144" name="Picture 143" title="Charlie icon">
              <a:extLst>
                <a:ext uri="{FF2B5EF4-FFF2-40B4-BE49-F238E27FC236}">
                  <a16:creationId xmlns:a16="http://schemas.microsoft.com/office/drawing/2014/main" id="{7ADA10BA-CCF1-3148-BBCB-8FE5B629D730}"/>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10781228" y="4256642"/>
              <a:ext cx="617765" cy="548640"/>
            </a:xfrm>
            <a:prstGeom prst="rect">
              <a:avLst/>
            </a:prstGeom>
          </p:spPr>
        </p:pic>
        <p:sp>
          <p:nvSpPr>
            <p:cNvPr id="140" name="TextBox 139">
              <a:extLst>
                <a:ext uri="{FF2B5EF4-FFF2-40B4-BE49-F238E27FC236}">
                  <a16:creationId xmlns:a16="http://schemas.microsoft.com/office/drawing/2014/main" id="{952D199C-B0C7-7C4B-812B-C828A44ED153}"/>
                </a:ext>
              </a:extLst>
            </p:cNvPr>
            <p:cNvSpPr txBox="1"/>
            <p:nvPr/>
          </p:nvSpPr>
          <p:spPr>
            <a:xfrm>
              <a:off x="10573026" y="4775583"/>
              <a:ext cx="1034167" cy="369332"/>
            </a:xfrm>
            <a:prstGeom prst="rect">
              <a:avLst/>
            </a:prstGeom>
            <a:noFill/>
          </p:spPr>
          <p:txBody>
            <a:bodyPr wrap="square" rtlCol="0">
              <a:spAutoFit/>
            </a:bodyPr>
            <a:lstStyle/>
            <a:p>
              <a:pPr algn="ctr"/>
              <a:r>
                <a:rPr lang="en-US" b="1" dirty="0"/>
                <a:t>Charlie</a:t>
              </a:r>
            </a:p>
          </p:txBody>
        </p:sp>
        <p:pic>
          <p:nvPicPr>
            <p:cNvPr id="143" name="Picture 142" title="Bob icon">
              <a:extLst>
                <a:ext uri="{FF2B5EF4-FFF2-40B4-BE49-F238E27FC236}">
                  <a16:creationId xmlns:a16="http://schemas.microsoft.com/office/drawing/2014/main" id="{B56CED1E-8FBA-8B49-B42D-F46037386CE3}"/>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9670141" y="1921004"/>
              <a:ext cx="635384" cy="548640"/>
            </a:xfrm>
            <a:prstGeom prst="rect">
              <a:avLst/>
            </a:prstGeom>
          </p:spPr>
        </p:pic>
        <p:sp>
          <p:nvSpPr>
            <p:cNvPr id="141" name="TextBox 140">
              <a:extLst>
                <a:ext uri="{FF2B5EF4-FFF2-40B4-BE49-F238E27FC236}">
                  <a16:creationId xmlns:a16="http://schemas.microsoft.com/office/drawing/2014/main" id="{B17C7EB2-2998-CB4C-A0AC-25C7437D244C}"/>
                </a:ext>
              </a:extLst>
            </p:cNvPr>
            <p:cNvSpPr txBox="1"/>
            <p:nvPr/>
          </p:nvSpPr>
          <p:spPr>
            <a:xfrm>
              <a:off x="9470749" y="1578810"/>
              <a:ext cx="1034167" cy="369332"/>
            </a:xfrm>
            <a:prstGeom prst="rect">
              <a:avLst/>
            </a:prstGeom>
            <a:noFill/>
          </p:spPr>
          <p:txBody>
            <a:bodyPr wrap="square" rtlCol="0">
              <a:spAutoFit/>
            </a:bodyPr>
            <a:lstStyle/>
            <a:p>
              <a:pPr algn="ctr"/>
              <a:r>
                <a:rPr lang="en-US" b="1" dirty="0"/>
                <a:t>Bob</a:t>
              </a:r>
            </a:p>
          </p:txBody>
        </p:sp>
      </p:grpSp>
      <p:sp>
        <p:nvSpPr>
          <p:cNvPr id="93" name="Rectangle 92">
            <a:extLst>
              <a:ext uri="{FF2B5EF4-FFF2-40B4-BE49-F238E27FC236}">
                <a16:creationId xmlns:a16="http://schemas.microsoft.com/office/drawing/2014/main" id="{2BDEF39D-B795-F546-8C84-CF0C057B788F}"/>
              </a:ext>
            </a:extLst>
          </p:cNvPr>
          <p:cNvSpPr/>
          <p:nvPr/>
        </p:nvSpPr>
        <p:spPr>
          <a:xfrm>
            <a:off x="339849" y="5535717"/>
            <a:ext cx="11509129" cy="689784"/>
          </a:xfrm>
          <a:prstGeom prst="rect">
            <a:avLst/>
          </a:prstGeom>
          <a:solidFill>
            <a:srgbClr val="D2DC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rgbClr val="000000"/>
                </a:solidFill>
                <a:latin typeface="Arial"/>
              </a:rPr>
              <a:t>Currently collaboration requires giving data to trusted parties, accepting security and privacy risks</a:t>
            </a:r>
            <a:endParaRPr kumimoji="0" lang="en-US" sz="1800" b="1" i="0" u="none" strike="noStrike" kern="120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40981704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Secure Multi-Party Computation (MPC)</a:t>
            </a:r>
          </a:p>
        </p:txBody>
      </p:sp>
      <p:sp>
        <p:nvSpPr>
          <p:cNvPr id="16" name="Content Placeholder 1"/>
          <p:cNvSpPr txBox="1">
            <a:spLocks/>
          </p:cNvSpPr>
          <p:nvPr/>
        </p:nvSpPr>
        <p:spPr>
          <a:xfrm>
            <a:off x="633082" y="1331799"/>
            <a:ext cx="7388362" cy="4354715"/>
          </a:xfrm>
          <a:prstGeom prst="rect">
            <a:avLst/>
          </a:prstGeom>
        </p:spPr>
        <p:txBody>
          <a:bodyPr/>
          <a:lstStyle>
            <a:lvl1pPr marL="233363" indent="-233363" algn="l" eaLnBrk="1" hangingPunct="1">
              <a:lnSpc>
                <a:spcPct val="90000"/>
              </a:lnSpc>
              <a:spcBef>
                <a:spcPts val="1200"/>
              </a:spcBef>
              <a:spcAft>
                <a:spcPts val="0"/>
              </a:spcAft>
              <a:buFont typeface="Arial" pitchFamily="34" charset="0"/>
              <a:buChar char="•"/>
              <a:defRPr sz="2000" b="1">
                <a:latin typeface="Arial" pitchFamily="34" charset="0"/>
                <a:cs typeface="Arial" pitchFamily="34" charset="0"/>
              </a:defRPr>
            </a:lvl1pPr>
            <a:lvl2pPr marL="539750" indent="-255588" algn="l" eaLnBrk="1" hangingPunct="1">
              <a:lnSpc>
                <a:spcPct val="90000"/>
              </a:lnSpc>
              <a:spcBef>
                <a:spcPts val="600"/>
              </a:spcBef>
              <a:spcAft>
                <a:spcPts val="0"/>
              </a:spcAft>
              <a:buFont typeface="Arial" pitchFamily="34" charset="0"/>
              <a:buChar char="–"/>
              <a:defRPr sz="1800" b="1">
                <a:latin typeface="Arial" pitchFamily="34" charset="0"/>
                <a:cs typeface="Arial" pitchFamily="34" charset="0"/>
              </a:defRPr>
            </a:lvl2pPr>
            <a:lvl3pPr marL="757238" indent="-184150" algn="l" eaLnBrk="1" hangingPunct="1">
              <a:lnSpc>
                <a:spcPct val="90000"/>
              </a:lnSpc>
              <a:spcBef>
                <a:spcPts val="600"/>
              </a:spcBef>
              <a:spcAft>
                <a:spcPts val="0"/>
              </a:spcAft>
              <a:buSzPct val="90000"/>
              <a:buFont typeface="Arial" pitchFamily="34" charset="0"/>
              <a:buChar char="•"/>
              <a:defRPr sz="1600" b="1">
                <a:latin typeface="Arial" pitchFamily="34" charset="0"/>
                <a:cs typeface="Arial" pitchFamily="34" charset="0"/>
              </a:defRPr>
            </a:lvl3pPr>
            <a:lvl4pPr marL="1033272" indent="0" algn="l" eaLnBrk="1" hangingPunct="1">
              <a:lnSpc>
                <a:spcPct val="90000"/>
              </a:lnSpc>
              <a:spcBef>
                <a:spcPts val="600"/>
              </a:spcBef>
              <a:spcAft>
                <a:spcPts val="0"/>
              </a:spcAft>
              <a:buFontTx/>
              <a:buNone/>
              <a:defRPr sz="1400" b="1">
                <a:latin typeface="Arial" pitchFamily="34" charset="0"/>
                <a:cs typeface="Arial" pitchFamily="34" charset="0"/>
              </a:defRPr>
            </a:lvl4pPr>
            <a:lvl5pPr marL="1261872" indent="0" algn="l" eaLnBrk="1" hangingPunct="1">
              <a:lnSpc>
                <a:spcPct val="90000"/>
              </a:lnSpc>
              <a:spcBef>
                <a:spcPts val="600"/>
              </a:spcBef>
              <a:spcAft>
                <a:spcPts val="0"/>
              </a:spcAft>
              <a:buSzPct val="85000"/>
              <a:buFontTx/>
              <a:buNone/>
              <a:defRPr sz="1200" b="1">
                <a:latin typeface="Arial" pitchFamily="34" charset="0"/>
                <a:cs typeface="Arial" pitchFamily="34" charset="0"/>
              </a:defRPr>
            </a:lvl5pPr>
            <a:lvl6pPr marL="1147763" indent="0" algn="l" eaLnBrk="1" hangingPunct="1">
              <a:spcBef>
                <a:spcPts val="600"/>
              </a:spcBef>
              <a:buFont typeface="Arial" pitchFamily="34" charset="0"/>
              <a:buChar char="•"/>
              <a:defRPr sz="1400" b="1">
                <a:latin typeface="Arial" pitchFamily="34" charset="0"/>
                <a:cs typeface="Arial" pitchFamily="34" charset="0"/>
              </a:defRPr>
            </a:lvl6pPr>
            <a:lvl7pPr marL="1319213" indent="-179388" algn="l" eaLnBrk="1" hangingPunct="1">
              <a:lnSpc>
                <a:spcPts val="2000"/>
              </a:lnSpc>
              <a:spcBef>
                <a:spcPts val="300"/>
              </a:spcBef>
              <a:spcAft>
                <a:spcPts val="600"/>
              </a:spcAft>
              <a:buFont typeface="Arial" pitchFamily="34" charset="0"/>
              <a:buChar char="•"/>
              <a:defRPr sz="1200" b="1">
                <a:latin typeface="Arial" pitchFamily="34" charset="0"/>
                <a:cs typeface="Arial" pitchFamily="34" charset="0"/>
              </a:defRPr>
            </a:lvl7pPr>
          </a:lstStyle>
          <a:p>
            <a:pPr>
              <a:defRPr/>
            </a:pPr>
            <a:r>
              <a:rPr lang="en-US" kern="0" dirty="0">
                <a:solidFill>
                  <a:sysClr val="windowText" lastClr="000000"/>
                </a:solidFill>
              </a:rPr>
              <a:t>Goal: replace trusted party with technology</a:t>
            </a:r>
          </a:p>
          <a:p>
            <a:pPr>
              <a:defRPr/>
            </a:pPr>
            <a:r>
              <a:rPr lang="en-US" kern="0" dirty="0">
                <a:solidFill>
                  <a:sysClr val="windowText" lastClr="000000"/>
                </a:solidFill>
              </a:rPr>
              <a:t>Requirements:</a:t>
            </a:r>
          </a:p>
          <a:p>
            <a:pPr lvl="1">
              <a:defRPr/>
            </a:pPr>
            <a:r>
              <a:rPr lang="en-US" kern="0" dirty="0">
                <a:solidFill>
                  <a:sysClr val="windowText" lastClr="000000"/>
                </a:solidFill>
              </a:rPr>
              <a:t>Correctness: everyone learns correct result of computation</a:t>
            </a:r>
          </a:p>
          <a:p>
            <a:pPr lvl="1">
              <a:defRPr/>
            </a:pPr>
            <a:r>
              <a:rPr lang="en-US" kern="0" dirty="0">
                <a:solidFill>
                  <a:sysClr val="windowText" lastClr="000000"/>
                </a:solidFill>
              </a:rPr>
              <a:t>Security: no one learns anything beyond result</a:t>
            </a:r>
          </a:p>
          <a:p>
            <a:pPr>
              <a:defRPr/>
            </a:pPr>
            <a:r>
              <a:rPr lang="en-US" kern="0" dirty="0">
                <a:solidFill>
                  <a:sysClr val="windowText" lastClr="000000"/>
                </a:solidFill>
              </a:rPr>
              <a:t>Secure multi-party computation (MPC) provides correctness and security without a trusted party</a:t>
            </a:r>
          </a:p>
          <a:p>
            <a:pPr lvl="1">
              <a:defRPr/>
            </a:pPr>
            <a:r>
              <a:rPr lang="en-US" kern="0" dirty="0">
                <a:solidFill>
                  <a:sysClr val="windowText" lastClr="000000"/>
                </a:solidFill>
              </a:rPr>
              <a:t>For any computation</a:t>
            </a:r>
          </a:p>
          <a:p>
            <a:pPr lvl="1">
              <a:defRPr/>
            </a:pPr>
            <a:r>
              <a:rPr lang="en-US" kern="0" dirty="0">
                <a:solidFill>
                  <a:sysClr val="windowText" lastClr="000000"/>
                </a:solidFill>
              </a:rPr>
              <a:t>For any number of parties</a:t>
            </a:r>
          </a:p>
          <a:p>
            <a:pPr>
              <a:defRPr/>
            </a:pPr>
            <a:r>
              <a:rPr lang="en-US" kern="0" dirty="0">
                <a:solidFill>
                  <a:sysClr val="windowText" lastClr="000000"/>
                </a:solidFill>
              </a:rPr>
              <a:t>MPC invented in 1987, initially purely theoretical</a:t>
            </a:r>
          </a:p>
          <a:p>
            <a:pPr>
              <a:defRPr/>
            </a:pPr>
            <a:r>
              <a:rPr lang="en-US" kern="0" dirty="0">
                <a:solidFill>
                  <a:sysClr val="windowText" lastClr="000000"/>
                </a:solidFill>
              </a:rPr>
              <a:t>In past decade, MPC implemented and becoming practical for many applications</a:t>
            </a:r>
          </a:p>
          <a:p>
            <a:pPr>
              <a:defRPr/>
            </a:pPr>
            <a:endParaRPr lang="en-US" kern="0" dirty="0">
              <a:solidFill>
                <a:sysClr val="windowText" lastClr="000000"/>
              </a:solidFill>
            </a:endParaRPr>
          </a:p>
          <a:p>
            <a:pPr>
              <a:defRPr/>
            </a:pPr>
            <a:endParaRPr lang="en-US" kern="0" dirty="0">
              <a:solidFill>
                <a:sysClr val="windowText" lastClr="000000"/>
              </a:solidFill>
            </a:endParaRPr>
          </a:p>
          <a:p>
            <a:pPr>
              <a:defRPr/>
            </a:pPr>
            <a:endParaRPr lang="en-US" kern="0" dirty="0">
              <a:solidFill>
                <a:sysClr val="windowText" lastClr="000000"/>
              </a:solidFill>
            </a:endParaRPr>
          </a:p>
          <a:p>
            <a:pPr marL="0" indent="0">
              <a:buFont typeface="Arial" pitchFamily="34" charset="0"/>
              <a:buNone/>
              <a:defRPr/>
            </a:pPr>
            <a:endParaRPr lang="en-US" kern="0" dirty="0">
              <a:solidFill>
                <a:sysClr val="windowText" lastClr="000000"/>
              </a:solidFill>
            </a:endParaRPr>
          </a:p>
          <a:p>
            <a:pPr marL="0" indent="0">
              <a:buFont typeface="Arial" pitchFamily="34" charset="0"/>
              <a:buNone/>
              <a:defRPr/>
            </a:pPr>
            <a:endParaRPr lang="en-US" kern="0" dirty="0">
              <a:solidFill>
                <a:sysClr val="windowText" lastClr="000000"/>
              </a:solidFill>
            </a:endParaRPr>
          </a:p>
        </p:txBody>
      </p:sp>
      <p:grpSp>
        <p:nvGrpSpPr>
          <p:cNvPr id="7" name="Group 6"/>
          <p:cNvGrpSpPr/>
          <p:nvPr/>
        </p:nvGrpSpPr>
        <p:grpSpPr>
          <a:xfrm>
            <a:off x="7949981" y="1171486"/>
            <a:ext cx="3723662" cy="3767293"/>
            <a:chOff x="7949981" y="1171486"/>
            <a:chExt cx="3723662" cy="3767293"/>
          </a:xfrm>
        </p:grpSpPr>
        <p:grpSp>
          <p:nvGrpSpPr>
            <p:cNvPr id="3" name="Group 2"/>
            <p:cNvGrpSpPr/>
            <p:nvPr/>
          </p:nvGrpSpPr>
          <p:grpSpPr>
            <a:xfrm>
              <a:off x="7949981" y="4020835"/>
              <a:ext cx="1034167" cy="881517"/>
              <a:chOff x="7949981" y="4020835"/>
              <a:chExt cx="1034167" cy="881517"/>
            </a:xfrm>
          </p:grpSpPr>
          <p:sp>
            <p:nvSpPr>
              <p:cNvPr id="47" name="TextBox 46">
                <a:extLst>
                  <a:ext uri="{FF2B5EF4-FFF2-40B4-BE49-F238E27FC236}">
                    <a16:creationId xmlns:a16="http://schemas.microsoft.com/office/drawing/2014/main" id="{77C7F409-7A67-7946-9A72-34BD3E30402C}"/>
                  </a:ext>
                </a:extLst>
              </p:cNvPr>
              <p:cNvSpPr txBox="1"/>
              <p:nvPr/>
            </p:nvSpPr>
            <p:spPr>
              <a:xfrm>
                <a:off x="7949981" y="4533020"/>
                <a:ext cx="1034167" cy="369332"/>
              </a:xfrm>
              <a:prstGeom prst="rect">
                <a:avLst/>
              </a:prstGeom>
              <a:noFill/>
            </p:spPr>
            <p:txBody>
              <a:bodyPr wrap="square" rtlCol="0">
                <a:spAutoFit/>
              </a:bodyPr>
              <a:lstStyle/>
              <a:p>
                <a:pPr algn="ctr"/>
                <a:r>
                  <a:rPr lang="en-US" b="1" dirty="0"/>
                  <a:t>Alice</a:t>
                </a:r>
              </a:p>
            </p:txBody>
          </p:sp>
          <p:pic>
            <p:nvPicPr>
              <p:cNvPr id="56" name="Picture 55" title="Alice icon">
                <a:extLst>
                  <a:ext uri="{FF2B5EF4-FFF2-40B4-BE49-F238E27FC236}">
                    <a16:creationId xmlns:a16="http://schemas.microsoft.com/office/drawing/2014/main" id="{4555697D-5EBF-0045-9E89-D6C6E44E5E05}"/>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268810" y="4020835"/>
                <a:ext cx="441484" cy="548640"/>
              </a:xfrm>
              <a:prstGeom prst="rect">
                <a:avLst/>
              </a:prstGeom>
            </p:spPr>
          </p:pic>
        </p:grpSp>
        <p:grpSp>
          <p:nvGrpSpPr>
            <p:cNvPr id="5" name="Group 4"/>
            <p:cNvGrpSpPr/>
            <p:nvPr/>
          </p:nvGrpSpPr>
          <p:grpSpPr>
            <a:xfrm>
              <a:off x="9304946" y="1171486"/>
              <a:ext cx="1034167" cy="970785"/>
              <a:chOff x="9304946" y="1171486"/>
              <a:chExt cx="1034167" cy="970785"/>
            </a:xfrm>
          </p:grpSpPr>
          <p:sp>
            <p:nvSpPr>
              <p:cNvPr id="49" name="TextBox 48">
                <a:extLst>
                  <a:ext uri="{FF2B5EF4-FFF2-40B4-BE49-F238E27FC236}">
                    <a16:creationId xmlns:a16="http://schemas.microsoft.com/office/drawing/2014/main" id="{F7641C62-F508-4548-8C1A-0DE7AB811036}"/>
                  </a:ext>
                </a:extLst>
              </p:cNvPr>
              <p:cNvSpPr txBox="1"/>
              <p:nvPr/>
            </p:nvSpPr>
            <p:spPr>
              <a:xfrm>
                <a:off x="9304946" y="1171486"/>
                <a:ext cx="1034167" cy="369332"/>
              </a:xfrm>
              <a:prstGeom prst="rect">
                <a:avLst/>
              </a:prstGeom>
              <a:noFill/>
            </p:spPr>
            <p:txBody>
              <a:bodyPr wrap="square" rtlCol="0">
                <a:spAutoFit/>
              </a:bodyPr>
              <a:lstStyle/>
              <a:p>
                <a:pPr algn="ctr"/>
                <a:r>
                  <a:rPr lang="en-US" b="1" dirty="0"/>
                  <a:t>Bob</a:t>
                </a:r>
              </a:p>
            </p:txBody>
          </p:sp>
          <p:pic>
            <p:nvPicPr>
              <p:cNvPr id="54" name="Picture 53" title="Bob icon">
                <a:extLst>
                  <a:ext uri="{FF2B5EF4-FFF2-40B4-BE49-F238E27FC236}">
                    <a16:creationId xmlns:a16="http://schemas.microsoft.com/office/drawing/2014/main" id="{0E13F9A7-8865-5749-ADC8-5D9639DA72EC}"/>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9483701" y="1485431"/>
                <a:ext cx="672867" cy="656840"/>
              </a:xfrm>
              <a:prstGeom prst="rect">
                <a:avLst/>
              </a:prstGeom>
            </p:spPr>
          </p:pic>
        </p:grpSp>
        <p:grpSp>
          <p:nvGrpSpPr>
            <p:cNvPr id="4" name="Group 3"/>
            <p:cNvGrpSpPr/>
            <p:nvPr/>
          </p:nvGrpSpPr>
          <p:grpSpPr>
            <a:xfrm>
              <a:off x="10639476" y="4020835"/>
              <a:ext cx="1034167" cy="917944"/>
              <a:chOff x="10639476" y="4020835"/>
              <a:chExt cx="1034167" cy="917944"/>
            </a:xfrm>
          </p:grpSpPr>
          <p:sp>
            <p:nvSpPr>
              <p:cNvPr id="48" name="TextBox 47">
                <a:extLst>
                  <a:ext uri="{FF2B5EF4-FFF2-40B4-BE49-F238E27FC236}">
                    <a16:creationId xmlns:a16="http://schemas.microsoft.com/office/drawing/2014/main" id="{5FA4FACA-CE96-174B-A239-8624BCE58A36}"/>
                  </a:ext>
                </a:extLst>
              </p:cNvPr>
              <p:cNvSpPr txBox="1"/>
              <p:nvPr/>
            </p:nvSpPr>
            <p:spPr>
              <a:xfrm>
                <a:off x="10639476" y="4569447"/>
                <a:ext cx="1034167" cy="369332"/>
              </a:xfrm>
              <a:prstGeom prst="rect">
                <a:avLst/>
              </a:prstGeom>
              <a:noFill/>
            </p:spPr>
            <p:txBody>
              <a:bodyPr wrap="square" rtlCol="0">
                <a:spAutoFit/>
              </a:bodyPr>
              <a:lstStyle/>
              <a:p>
                <a:pPr algn="ctr"/>
                <a:r>
                  <a:rPr lang="en-US" b="1" dirty="0"/>
                  <a:t>Charlie</a:t>
                </a:r>
              </a:p>
            </p:txBody>
          </p:sp>
          <p:pic>
            <p:nvPicPr>
              <p:cNvPr id="17" name="Picture 16" title="Charlie icon">
                <a:extLst>
                  <a:ext uri="{FF2B5EF4-FFF2-40B4-BE49-F238E27FC236}">
                    <a16:creationId xmlns:a16="http://schemas.microsoft.com/office/drawing/2014/main" id="{7ADA10BA-CCF1-3148-BBCB-8FE5B629D730}"/>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10854553" y="4020835"/>
                <a:ext cx="617765" cy="548640"/>
              </a:xfrm>
              <a:prstGeom prst="rect">
                <a:avLst/>
              </a:prstGeom>
            </p:spPr>
          </p:pic>
        </p:grpSp>
        <p:grpSp>
          <p:nvGrpSpPr>
            <p:cNvPr id="6" name="Group 5"/>
            <p:cNvGrpSpPr/>
            <p:nvPr/>
          </p:nvGrpSpPr>
          <p:grpSpPr>
            <a:xfrm>
              <a:off x="8707611" y="2018789"/>
              <a:ext cx="2235971" cy="2481519"/>
              <a:chOff x="8707611" y="2018789"/>
              <a:chExt cx="2235971" cy="2481519"/>
            </a:xfrm>
          </p:grpSpPr>
          <p:sp>
            <p:nvSpPr>
              <p:cNvPr id="52" name="Left-Right Arrow 51" title="Fuzzy bidirectional arrow between Alice and Bob">
                <a:extLst>
                  <a:ext uri="{FF2B5EF4-FFF2-40B4-BE49-F238E27FC236}">
                    <a16:creationId xmlns:a16="http://schemas.microsoft.com/office/drawing/2014/main" id="{525CCA37-5EC1-F240-991D-3718C02C6223}"/>
                  </a:ext>
                </a:extLst>
              </p:cNvPr>
              <p:cNvSpPr/>
              <p:nvPr/>
            </p:nvSpPr>
            <p:spPr>
              <a:xfrm rot="7200000">
                <a:off x="8027474" y="2850639"/>
                <a:ext cx="2120900" cy="457200"/>
              </a:xfrm>
              <a:prstGeom prst="leftRightArrow">
                <a:avLst/>
              </a:prstGeom>
              <a:blipFill dpi="0" rotWithShape="1">
                <a:blip r:embed="rId6">
                  <a:alphaModFix amt="70000"/>
                </a:blip>
                <a:srcRect/>
                <a:stretch>
                  <a:fillRect/>
                </a:stretch>
              </a:bli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1" name="Left-Right Arrow 50" title="Fuzzy bidirectional arrow between Bob and Charlie">
                <a:extLst>
                  <a:ext uri="{FF2B5EF4-FFF2-40B4-BE49-F238E27FC236}">
                    <a16:creationId xmlns:a16="http://schemas.microsoft.com/office/drawing/2014/main" id="{9A220075-FDAB-094A-BE92-293ED3E2AB4D}"/>
                  </a:ext>
                </a:extLst>
              </p:cNvPr>
              <p:cNvSpPr/>
              <p:nvPr/>
            </p:nvSpPr>
            <p:spPr>
              <a:xfrm rot="3600000">
                <a:off x="9484859" y="2850639"/>
                <a:ext cx="2120900" cy="457200"/>
              </a:xfrm>
              <a:prstGeom prst="leftRightArrow">
                <a:avLst/>
              </a:prstGeom>
              <a:blipFill dpi="0" rotWithShape="1">
                <a:blip r:embed="rId6">
                  <a:alphaModFix amt="70000"/>
                </a:blip>
                <a:srcRect/>
                <a:stretch>
                  <a:fillRect/>
                </a:stretch>
              </a:bli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0" name="Left-Right Arrow 49" title="Fuzzy bidirectional arrow between Alice and Charlie">
                <a:extLst>
                  <a:ext uri="{FF2B5EF4-FFF2-40B4-BE49-F238E27FC236}">
                    <a16:creationId xmlns:a16="http://schemas.microsoft.com/office/drawing/2014/main" id="{5F4CA999-0DF1-524C-AC39-AD3D233AC636}"/>
                  </a:ext>
                </a:extLst>
              </p:cNvPr>
              <p:cNvSpPr/>
              <p:nvPr/>
            </p:nvSpPr>
            <p:spPr>
              <a:xfrm>
                <a:off x="8795799" y="4043108"/>
                <a:ext cx="2120900" cy="457200"/>
              </a:xfrm>
              <a:prstGeom prst="leftRightArrow">
                <a:avLst/>
              </a:prstGeom>
              <a:blipFill dpi="0" rotWithShape="1">
                <a:blip r:embed="rId6">
                  <a:alphaModFix amt="70000"/>
                </a:blip>
                <a:srcRect/>
                <a:stretch>
                  <a:fillRect/>
                </a:stretch>
              </a:bli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3" name="TextBox 52">
                <a:extLst>
                  <a:ext uri="{FF2B5EF4-FFF2-40B4-BE49-F238E27FC236}">
                    <a16:creationId xmlns:a16="http://schemas.microsoft.com/office/drawing/2014/main" id="{85F4D83B-8439-894D-BD02-07CD292F9C46}"/>
                  </a:ext>
                </a:extLst>
              </p:cNvPr>
              <p:cNvSpPr txBox="1"/>
              <p:nvPr/>
            </p:nvSpPr>
            <p:spPr>
              <a:xfrm>
                <a:off x="8707611" y="3183819"/>
                <a:ext cx="2235971" cy="400110"/>
              </a:xfrm>
              <a:prstGeom prst="rect">
                <a:avLst/>
              </a:prstGeom>
              <a:noFill/>
            </p:spPr>
            <p:txBody>
              <a:bodyPr wrap="square" rtlCol="0">
                <a:spAutoFit/>
              </a:bodyPr>
              <a:lstStyle/>
              <a:p>
                <a:pPr algn="ctr"/>
                <a:r>
                  <a:rPr lang="en-US" sz="2000" b="1" dirty="0"/>
                  <a:t>MPC</a:t>
                </a:r>
              </a:p>
            </p:txBody>
          </p:sp>
        </p:grpSp>
      </p:grpSp>
      <p:sp>
        <p:nvSpPr>
          <p:cNvPr id="25" name="Rectangle 24"/>
          <p:cNvSpPr/>
          <p:nvPr/>
        </p:nvSpPr>
        <p:spPr>
          <a:xfrm>
            <a:off x="339849" y="5535717"/>
            <a:ext cx="11509129" cy="689784"/>
          </a:xfrm>
          <a:prstGeom prst="rect">
            <a:avLst/>
          </a:prstGeom>
          <a:solidFill>
            <a:srgbClr val="D2DC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rgbClr val="000000"/>
                </a:solidFill>
                <a:latin typeface="Arial"/>
              </a:rPr>
              <a:t>Secure MPC allows computing joint results without giving input data to any trusted party</a:t>
            </a:r>
            <a:endParaRPr kumimoji="0" lang="en-US" sz="1800" b="1" i="0" u="none" strike="noStrike" kern="120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412261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xEl>
                                              <p:pRg st="8" end="8"/>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sz="quarter" idx="10"/>
          </p:nvPr>
        </p:nvSpPr>
        <p:spPr>
          <a:prstGeom prst="rect">
            <a:avLst/>
          </a:prstGeom>
        </p:spPr>
        <p:txBody>
          <a:bodyPr/>
          <a:lstStyle/>
          <a:p>
            <a:pPr>
              <a:spcBef>
                <a:spcPts val="2700"/>
              </a:spcBef>
            </a:pPr>
            <a:r>
              <a:rPr lang="en-US" dirty="0"/>
              <a:t>Motivation</a:t>
            </a:r>
          </a:p>
          <a:p>
            <a:pPr>
              <a:spcBef>
                <a:spcPts val="2700"/>
              </a:spcBef>
            </a:pPr>
            <a:r>
              <a:rPr lang="en-US" dirty="0"/>
              <a:t>Secure Multi-Party Computation (MPC)</a:t>
            </a:r>
          </a:p>
          <a:p>
            <a:pPr>
              <a:spcBef>
                <a:spcPts val="2700"/>
              </a:spcBef>
            </a:pPr>
            <a:r>
              <a:rPr lang="en-US" dirty="0"/>
              <a:t>Lincoln MPC Framework</a:t>
            </a:r>
          </a:p>
          <a:p>
            <a:pPr>
              <a:spcBef>
                <a:spcPts val="2700"/>
              </a:spcBef>
            </a:pPr>
            <a:r>
              <a:rPr lang="en-US" dirty="0"/>
              <a:t>Prototypes and Deployments</a:t>
            </a:r>
          </a:p>
          <a:p>
            <a:pPr>
              <a:spcBef>
                <a:spcPts val="2700"/>
              </a:spcBef>
            </a:pPr>
            <a:r>
              <a:rPr lang="en-US" dirty="0"/>
              <a:t>Summary</a:t>
            </a:r>
          </a:p>
          <a:p>
            <a:pPr>
              <a:spcBef>
                <a:spcPts val="2700"/>
              </a:spcBef>
            </a:pPr>
            <a:endParaRPr lang="en-US" dirty="0"/>
          </a:p>
        </p:txBody>
      </p:sp>
      <p:sp>
        <p:nvSpPr>
          <p:cNvPr id="5" name="Right Arrow 4" title="Arrow pointing to Secure Multi-Party Computation"/>
          <p:cNvSpPr/>
          <p:nvPr/>
        </p:nvSpPr>
        <p:spPr bwMode="auto">
          <a:xfrm>
            <a:off x="2892757" y="2311400"/>
            <a:ext cx="598156" cy="321734"/>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a:ln>
                <a:noFill/>
              </a:ln>
              <a:solidFill>
                <a:schemeClr val="tx1"/>
              </a:solidFill>
              <a:effectLst/>
              <a:latin typeface="Arial" pitchFamily="-110" charset="0"/>
            </a:endParaRPr>
          </a:p>
        </p:txBody>
      </p:sp>
    </p:spTree>
    <p:extLst>
      <p:ext uri="{BB962C8B-B14F-4D97-AF65-F5344CB8AC3E}">
        <p14:creationId xmlns:p14="http://schemas.microsoft.com/office/powerpoint/2010/main" val="4090184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3710" y="101601"/>
            <a:ext cx="9681406" cy="816989"/>
          </a:xfrm>
        </p:spPr>
        <p:txBody>
          <a:bodyPr/>
          <a:lstStyle/>
          <a:p>
            <a:r>
              <a:rPr lang="en-US" dirty="0"/>
              <a:t>How MPC </a:t>
            </a:r>
            <a:r>
              <a:rPr lang="en-US" dirty="0" smtClean="0"/>
              <a:t>Works (1)</a:t>
            </a:r>
            <a:endParaRPr lang="en-US" dirty="0"/>
          </a:p>
        </p:txBody>
      </p:sp>
      <p:sp>
        <p:nvSpPr>
          <p:cNvPr id="110" name="Pentagon 109"/>
          <p:cNvSpPr/>
          <p:nvPr/>
        </p:nvSpPr>
        <p:spPr>
          <a:xfrm>
            <a:off x="1079306" y="2199624"/>
            <a:ext cx="3291840" cy="566928"/>
          </a:xfrm>
          <a:prstGeom prst="homePlate">
            <a:avLst/>
          </a:prstGeom>
          <a:solidFill>
            <a:srgbClr val="EAC1FF"/>
          </a:solid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Secret-Share Inputs</a:t>
            </a:r>
          </a:p>
        </p:txBody>
      </p:sp>
      <p:sp>
        <p:nvSpPr>
          <p:cNvPr id="9" name="Content Placeholder 2"/>
          <p:cNvSpPr>
            <a:spLocks noGrp="1"/>
          </p:cNvSpPr>
          <p:nvPr>
            <p:ph idx="4294967295"/>
          </p:nvPr>
        </p:nvSpPr>
        <p:spPr>
          <a:xfrm>
            <a:off x="1079306" y="2935235"/>
            <a:ext cx="3200400" cy="2011680"/>
          </a:xfrm>
          <a:prstGeom prst="rect">
            <a:avLst/>
          </a:prstGeom>
          <a:solidFill>
            <a:schemeClr val="bg1"/>
          </a:solidFill>
          <a:ln w="12700">
            <a:solidFill>
              <a:schemeClr val="tx1"/>
            </a:solidFill>
          </a:ln>
          <a:effectLst>
            <a:outerShdw blurRad="50800" dist="38100" dir="2700000" algn="tl" rotWithShape="0">
              <a:prstClr val="black">
                <a:alpha val="40000"/>
              </a:prstClr>
            </a:outerShdw>
          </a:effectLst>
        </p:spPr>
        <p:txBody>
          <a:bodyPr lIns="137160" tIns="182880" rIns="137160" bIns="91440"/>
          <a:lstStyle/>
          <a:p>
            <a:pPr>
              <a:spcBef>
                <a:spcPts val="600"/>
              </a:spcBef>
            </a:pPr>
            <a:r>
              <a:rPr lang="en-US" sz="1600" dirty="0">
                <a:solidFill>
                  <a:schemeClr val="tx1"/>
                </a:solidFill>
                <a:cs typeface="Arial"/>
              </a:rPr>
              <a:t>Split each input into random </a:t>
            </a:r>
            <a:r>
              <a:rPr lang="en-US" sz="1600" i="1" dirty="0">
                <a:solidFill>
                  <a:schemeClr val="tx1"/>
                </a:solidFill>
                <a:cs typeface="Arial"/>
              </a:rPr>
              <a:t>secret shares</a:t>
            </a:r>
            <a:r>
              <a:rPr lang="en-US" sz="1600" dirty="0">
                <a:solidFill>
                  <a:schemeClr val="tx1"/>
                </a:solidFill>
                <a:cs typeface="Arial"/>
              </a:rPr>
              <a:t/>
            </a:r>
            <a:br>
              <a:rPr lang="en-US" sz="1600" dirty="0">
                <a:solidFill>
                  <a:schemeClr val="tx1"/>
                </a:solidFill>
                <a:cs typeface="Arial"/>
              </a:rPr>
            </a:br>
            <a:endParaRPr lang="en-US" sz="1600" dirty="0">
              <a:solidFill>
                <a:schemeClr val="tx1"/>
              </a:solidFill>
              <a:cs typeface="Arial"/>
            </a:endParaRPr>
          </a:p>
          <a:p>
            <a:pPr>
              <a:spcBef>
                <a:spcPts val="600"/>
              </a:spcBef>
            </a:pPr>
            <a:r>
              <a:rPr lang="en-US" sz="1600" dirty="0">
                <a:solidFill>
                  <a:schemeClr val="tx1"/>
                </a:solidFill>
                <a:cs typeface="Arial"/>
              </a:rPr>
              <a:t>Send a distinct share to each party</a:t>
            </a:r>
          </a:p>
        </p:txBody>
      </p:sp>
    </p:spTree>
    <p:extLst>
      <p:ext uri="{BB962C8B-B14F-4D97-AF65-F5344CB8AC3E}">
        <p14:creationId xmlns:p14="http://schemas.microsoft.com/office/powerpoint/2010/main" val="1604836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3710" y="101601"/>
            <a:ext cx="9681406" cy="816989"/>
          </a:xfrm>
        </p:spPr>
        <p:txBody>
          <a:bodyPr/>
          <a:lstStyle/>
          <a:p>
            <a:r>
              <a:rPr lang="en-US" dirty="0"/>
              <a:t>How MPC </a:t>
            </a:r>
            <a:r>
              <a:rPr lang="en-US" dirty="0" smtClean="0"/>
              <a:t>Works (2)</a:t>
            </a:r>
            <a:endParaRPr lang="en-US" dirty="0"/>
          </a:p>
        </p:txBody>
      </p:sp>
      <p:sp>
        <p:nvSpPr>
          <p:cNvPr id="110" name="Pentagon 109"/>
          <p:cNvSpPr/>
          <p:nvPr/>
        </p:nvSpPr>
        <p:spPr>
          <a:xfrm>
            <a:off x="1079306" y="2199624"/>
            <a:ext cx="3291840" cy="566928"/>
          </a:xfrm>
          <a:prstGeom prst="homePlate">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Secret-Share Inputs</a:t>
            </a:r>
          </a:p>
        </p:txBody>
      </p:sp>
      <p:sp>
        <p:nvSpPr>
          <p:cNvPr id="9" name="Content Placeholder 2"/>
          <p:cNvSpPr>
            <a:spLocks noGrp="1"/>
          </p:cNvSpPr>
          <p:nvPr>
            <p:ph idx="4294967295"/>
          </p:nvPr>
        </p:nvSpPr>
        <p:spPr>
          <a:xfrm>
            <a:off x="1079306" y="2935235"/>
            <a:ext cx="3200400" cy="2011680"/>
          </a:xfrm>
          <a:prstGeom prst="rect">
            <a:avLst/>
          </a:prstGeom>
          <a:solidFill>
            <a:schemeClr val="bg2">
              <a:lumMod val="40000"/>
              <a:lumOff val="60000"/>
            </a:schemeClr>
          </a:solidFill>
          <a:ln w="12700">
            <a:solidFill>
              <a:schemeClr val="tx1"/>
            </a:solidFill>
          </a:ln>
          <a:effectLst>
            <a:outerShdw blurRad="50800" dist="38100" dir="2700000" algn="tl" rotWithShape="0">
              <a:prstClr val="black">
                <a:alpha val="40000"/>
              </a:prstClr>
            </a:outerShdw>
          </a:effectLst>
        </p:spPr>
        <p:txBody>
          <a:bodyPr lIns="137160" tIns="182880" rIns="137160" bIns="91440"/>
          <a:lstStyle/>
          <a:p>
            <a:pPr>
              <a:spcBef>
                <a:spcPts val="600"/>
              </a:spcBef>
            </a:pPr>
            <a:r>
              <a:rPr lang="en-US" sz="1600" dirty="0">
                <a:solidFill>
                  <a:schemeClr val="tx1"/>
                </a:solidFill>
                <a:cs typeface="Arial"/>
              </a:rPr>
              <a:t>Split each input into random </a:t>
            </a:r>
            <a:r>
              <a:rPr lang="en-US" sz="1600" i="1" dirty="0">
                <a:solidFill>
                  <a:schemeClr val="tx1"/>
                </a:solidFill>
                <a:cs typeface="Arial"/>
              </a:rPr>
              <a:t>secret shares</a:t>
            </a:r>
            <a:r>
              <a:rPr lang="en-US" sz="1600" dirty="0">
                <a:solidFill>
                  <a:schemeClr val="tx1"/>
                </a:solidFill>
                <a:cs typeface="Arial"/>
              </a:rPr>
              <a:t/>
            </a:r>
            <a:br>
              <a:rPr lang="en-US" sz="1600" dirty="0">
                <a:solidFill>
                  <a:schemeClr val="tx1"/>
                </a:solidFill>
                <a:cs typeface="Arial"/>
              </a:rPr>
            </a:br>
            <a:endParaRPr lang="en-US" sz="1600" dirty="0">
              <a:solidFill>
                <a:schemeClr val="tx1"/>
              </a:solidFill>
              <a:cs typeface="Arial"/>
            </a:endParaRPr>
          </a:p>
          <a:p>
            <a:pPr>
              <a:spcBef>
                <a:spcPts val="600"/>
              </a:spcBef>
            </a:pPr>
            <a:r>
              <a:rPr lang="en-US" sz="1600" dirty="0">
                <a:solidFill>
                  <a:schemeClr val="tx1"/>
                </a:solidFill>
                <a:cs typeface="Arial"/>
              </a:rPr>
              <a:t>Send a distinct share to each party</a:t>
            </a:r>
          </a:p>
        </p:txBody>
      </p:sp>
      <p:sp>
        <p:nvSpPr>
          <p:cNvPr id="111" name="Pentagon 110"/>
          <p:cNvSpPr/>
          <p:nvPr/>
        </p:nvSpPr>
        <p:spPr>
          <a:xfrm>
            <a:off x="4450097" y="2199624"/>
            <a:ext cx="3291840" cy="570155"/>
          </a:xfrm>
          <a:prstGeom prst="homePlate">
            <a:avLst/>
          </a:prstGeom>
          <a:solidFill>
            <a:srgbClr val="EAC1FF"/>
          </a:solid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Compute on Shares</a:t>
            </a:r>
          </a:p>
        </p:txBody>
      </p:sp>
      <p:sp>
        <p:nvSpPr>
          <p:cNvPr id="10" name="Content Placeholder 2"/>
          <p:cNvSpPr>
            <a:spLocks noGrp="1"/>
          </p:cNvSpPr>
          <p:nvPr>
            <p:ph idx="4294967295"/>
          </p:nvPr>
        </p:nvSpPr>
        <p:spPr>
          <a:xfrm>
            <a:off x="4450097" y="2935235"/>
            <a:ext cx="3200400" cy="2011680"/>
          </a:xfrm>
          <a:prstGeom prst="rect">
            <a:avLst/>
          </a:prstGeom>
          <a:solidFill>
            <a:schemeClr val="bg1"/>
          </a:solidFill>
          <a:ln w="12700">
            <a:solidFill>
              <a:schemeClr val="tx1"/>
            </a:solidFill>
          </a:ln>
          <a:effectLst>
            <a:outerShdw blurRad="50800" dist="38100" dir="2700000" algn="tl" rotWithShape="0">
              <a:prstClr val="black">
                <a:alpha val="40000"/>
              </a:prstClr>
            </a:outerShdw>
          </a:effectLst>
        </p:spPr>
        <p:txBody>
          <a:bodyPr lIns="137160" tIns="182880" rIns="137160"/>
          <a:lstStyle/>
          <a:p>
            <a:pPr>
              <a:spcBef>
                <a:spcPts val="600"/>
              </a:spcBef>
            </a:pPr>
            <a:r>
              <a:rPr lang="en-US" sz="1600" dirty="0">
                <a:solidFill>
                  <a:schemeClr val="tx1"/>
                </a:solidFill>
                <a:cs typeface="Arial"/>
              </a:rPr>
              <a:t>Decompose computation into </a:t>
            </a:r>
            <a:r>
              <a:rPr lang="en-US" sz="1600" i="1" dirty="0">
                <a:solidFill>
                  <a:schemeClr val="tx1"/>
                </a:solidFill>
                <a:cs typeface="Arial"/>
              </a:rPr>
              <a:t>primitive</a:t>
            </a:r>
            <a:r>
              <a:rPr lang="en-US" sz="1600" dirty="0">
                <a:solidFill>
                  <a:schemeClr val="tx1"/>
                </a:solidFill>
                <a:cs typeface="Arial"/>
              </a:rPr>
              <a:t> operations</a:t>
            </a:r>
            <a:br>
              <a:rPr lang="en-US" sz="1600" dirty="0">
                <a:solidFill>
                  <a:schemeClr val="tx1"/>
                </a:solidFill>
                <a:cs typeface="Arial"/>
              </a:rPr>
            </a:br>
            <a:endParaRPr lang="en-US" sz="1600" dirty="0">
              <a:solidFill>
                <a:schemeClr val="tx1"/>
              </a:solidFill>
              <a:cs typeface="Arial"/>
            </a:endParaRPr>
          </a:p>
          <a:p>
            <a:pPr>
              <a:spcBef>
                <a:spcPts val="600"/>
              </a:spcBef>
            </a:pPr>
            <a:r>
              <a:rPr lang="en-US" sz="1600" dirty="0">
                <a:solidFill>
                  <a:schemeClr val="tx1"/>
                </a:solidFill>
                <a:cs typeface="Arial"/>
              </a:rPr>
              <a:t>Iteratively compute primitive operations securely on shares</a:t>
            </a:r>
            <a:endParaRPr lang="en-US" sz="1600" dirty="0">
              <a:solidFill>
                <a:srgbClr val="FF0000"/>
              </a:solidFill>
              <a:cs typeface="Arial"/>
            </a:endParaRPr>
          </a:p>
        </p:txBody>
      </p:sp>
    </p:spTree>
    <p:extLst>
      <p:ext uri="{BB962C8B-B14F-4D97-AF65-F5344CB8AC3E}">
        <p14:creationId xmlns:p14="http://schemas.microsoft.com/office/powerpoint/2010/main" val="84598319"/>
      </p:ext>
    </p:extLst>
  </p:cSld>
  <p:clrMapOvr>
    <a:masterClrMapping/>
  </p:clrMapOvr>
</p:sld>
</file>

<file path=ppt/theme/theme1.xml><?xml version="1.0" encoding="utf-8"?>
<a:theme xmlns:a="http://schemas.openxmlformats.org/drawingml/2006/main" name="Lincoln_2012_v2_16x9">
  <a:themeElements>
    <a:clrScheme name="Custom 1">
      <a:dk1>
        <a:srgbClr val="000000"/>
      </a:dk1>
      <a:lt1>
        <a:srgbClr val="FFFFFF"/>
      </a:lt1>
      <a:dk2>
        <a:srgbClr val="000000"/>
      </a:dk2>
      <a:lt2>
        <a:srgbClr val="919191"/>
      </a:lt2>
      <a:accent1>
        <a:srgbClr val="618FFD"/>
      </a:accent1>
      <a:accent2>
        <a:srgbClr val="00AE00"/>
      </a:accent2>
      <a:accent3>
        <a:srgbClr val="FFFFFF"/>
      </a:accent3>
      <a:accent4>
        <a:srgbClr val="003767"/>
      </a:accent4>
      <a:accent5>
        <a:srgbClr val="D2DCF2"/>
      </a:accent5>
      <a:accent6>
        <a:srgbClr val="009D00"/>
      </a:accent6>
      <a:hlink>
        <a:srgbClr val="FC0128"/>
      </a:hlink>
      <a:folHlink>
        <a:srgbClr val="CECECE"/>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2DCF2"/>
        </a:solidFill>
        <a:ln w="12700">
          <a:solidFill>
            <a:schemeClr val="tx1"/>
          </a:solidFill>
        </a:ln>
      </a:spPr>
      <a:bodyPr rtlCol="0" anchor="ctr"/>
      <a:lstStyle>
        <a:defPPr algn="ctr">
          <a:defRPr sz="1400" b="1"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ctr">
          <a:defRPr sz="1400" b="1" dirty="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
  <TotalTime>154629</TotalTime>
  <Words>1694</Words>
  <Application>Microsoft Office PowerPoint</Application>
  <PresentationFormat>Custom</PresentationFormat>
  <Paragraphs>551</Paragraphs>
  <Slides>31</Slides>
  <Notes>31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Arial</vt:lpstr>
      <vt:lpstr>Calibri</vt:lpstr>
      <vt:lpstr>Consolas</vt:lpstr>
      <vt:lpstr>Corbel</vt:lpstr>
      <vt:lpstr>Courier New</vt:lpstr>
      <vt:lpstr>Symbol</vt:lpstr>
      <vt:lpstr>Times New Roman</vt:lpstr>
      <vt:lpstr>Wingdings</vt:lpstr>
      <vt:lpstr>Lincoln_2012_v2_16x9</vt:lpstr>
      <vt:lpstr>Privacy-Preserving Collaboration Using Cryptography</vt:lpstr>
      <vt:lpstr>Need for Privacy-Preserving Collaboration</vt:lpstr>
      <vt:lpstr>Privacy-Preserving Collaboration for National Security</vt:lpstr>
      <vt:lpstr>National Need for Privacy-Preserving Technology</vt:lpstr>
      <vt:lpstr>Current Approaches to Collaboration</vt:lpstr>
      <vt:lpstr>Secure Multi-Party Computation (MPC)</vt:lpstr>
      <vt:lpstr>Outline</vt:lpstr>
      <vt:lpstr>How MPC Works (1)</vt:lpstr>
      <vt:lpstr>How MPC Works (2)</vt:lpstr>
      <vt:lpstr>How MPC Works (3)</vt:lpstr>
      <vt:lpstr>Example: MPC to Compute Average Salary</vt:lpstr>
      <vt:lpstr>Secret Sharing Inputs (1)</vt:lpstr>
      <vt:lpstr>Secret Sharing Inputs (2)</vt:lpstr>
      <vt:lpstr>Computing on Shares</vt:lpstr>
      <vt:lpstr>Opening Output Shares</vt:lpstr>
      <vt:lpstr>Correctness</vt:lpstr>
      <vt:lpstr>Security (1)</vt:lpstr>
      <vt:lpstr>Security (2)</vt:lpstr>
      <vt:lpstr>MPC for Any Function</vt:lpstr>
      <vt:lpstr>Outline</vt:lpstr>
      <vt:lpstr>Challenges of Building Complex MPC Functionalities</vt:lpstr>
      <vt:lpstr>Rapid Assembly of MPC Protocols (RAMP) Framework</vt:lpstr>
      <vt:lpstr>RAMP Gadget Approach</vt:lpstr>
      <vt:lpstr>Implementation of MPC for Set Intersection</vt:lpstr>
      <vt:lpstr>Example Performance of MPC for Set Intersection</vt:lpstr>
      <vt:lpstr>RAMP Gadget Library</vt:lpstr>
      <vt:lpstr>Outline</vt:lpstr>
      <vt:lpstr>MPC Applications Prototyped</vt:lpstr>
      <vt:lpstr>Publications and Presentations</vt:lpstr>
      <vt:lpstr>Summary</vt:lpstr>
      <vt:lpstr>Contact Information</vt:lpstr>
    </vt:vector>
  </TitlesOfParts>
  <Company>MIT Lincoln Laboratory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 David O. Caplan</dc:title>
  <dc:creator>DO17404</dc:creator>
  <cp:lastModifiedBy>Shen, Emily - 0553 - MITLL</cp:lastModifiedBy>
  <cp:revision>2794</cp:revision>
  <cp:lastPrinted>2020-02-03T21:29:00Z</cp:lastPrinted>
  <dcterms:created xsi:type="dcterms:W3CDTF">2015-02-17T13:11:33Z</dcterms:created>
  <dcterms:modified xsi:type="dcterms:W3CDTF">2020-10-01T03:44:10Z</dcterms:modified>
</cp:coreProperties>
</file>